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00" r:id="rId1"/>
  </p:sldMasterIdLst>
  <p:notesMasterIdLst>
    <p:notesMasterId r:id="rId15"/>
  </p:notesMasterIdLst>
  <p:sldIdLst>
    <p:sldId id="256" r:id="rId2"/>
    <p:sldId id="320" r:id="rId3"/>
    <p:sldId id="322" r:id="rId4"/>
    <p:sldId id="321" r:id="rId5"/>
    <p:sldId id="268" r:id="rId6"/>
    <p:sldId id="314" r:id="rId7"/>
    <p:sldId id="264" r:id="rId8"/>
    <p:sldId id="274" r:id="rId9"/>
    <p:sldId id="276" r:id="rId10"/>
    <p:sldId id="316" r:id="rId11"/>
    <p:sldId id="270" r:id="rId12"/>
    <p:sldId id="323" r:id="rId13"/>
    <p:sldId id="318" r:id="rId14"/>
  </p:sldIdLst>
  <p:sldSz cx="9144000" cy="6858000" type="screen4x3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Impact" pitchFamily="34" charset="0"/>
      <p:regular r:id="rId20"/>
    </p:embeddedFont>
  </p:embeddedFontLst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01C"/>
    <a:srgbClr val="61FD23"/>
    <a:srgbClr val="9A6300"/>
    <a:srgbClr val="7E5100"/>
    <a:srgbClr val="094B16"/>
    <a:srgbClr val="6F1715"/>
    <a:srgbClr val="642020"/>
    <a:srgbClr val="632A21"/>
    <a:srgbClr val="0066CC"/>
    <a:srgbClr val="047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3970" autoAdjust="0"/>
  </p:normalViewPr>
  <p:slideViewPr>
    <p:cSldViewPr>
      <p:cViewPr varScale="1">
        <p:scale>
          <a:sx n="122" d="100"/>
          <a:sy n="122" d="100"/>
        </p:scale>
        <p:origin x="-12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F8D25-5031-4AE1-BEE4-53761BCC3894}" type="datetimeFigureOut">
              <a:rPr lang="hr-HR" smtClean="0"/>
              <a:pPr/>
              <a:t>4.3.2013.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4D226-1E3F-43FB-B8D1-45F54FD7EA1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472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FC84ADE3-EBE9-41EE-8FCA-6A0594CAFF4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02896" y="6513002"/>
            <a:ext cx="2133600" cy="365125"/>
          </a:xfrm>
          <a:prstGeom prst="rect">
            <a:avLst/>
          </a:prstGeom>
        </p:spPr>
        <p:txBody>
          <a:bodyPr/>
          <a:lstStyle/>
          <a:p>
            <a:fld id="{9544B2E4-118C-4E71-93BC-E28C2F0B8A3E}" type="datetime11">
              <a:rPr lang="en-US" smtClean="0"/>
              <a:pPr/>
              <a:t>10:40:02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FC84ADE3-EBE9-41EE-8FCA-6A0594CAFF4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02896" y="6513002"/>
            <a:ext cx="2133600" cy="365125"/>
          </a:xfrm>
          <a:prstGeom prst="rect">
            <a:avLst/>
          </a:prstGeom>
        </p:spPr>
        <p:txBody>
          <a:bodyPr/>
          <a:lstStyle/>
          <a:p>
            <a:fld id="{6CA7FD95-AA9A-4F5C-8B34-057223AA68E3}" type="datetime11">
              <a:rPr lang="en-US" smtClean="0"/>
              <a:pPr/>
              <a:t>10:40:02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FC84ADE3-EBE9-41EE-8FCA-6A0594CAFF4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4FB6A0-73C2-42BE-9F30-3EE10FAC50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  <a:prstGeom prst="rect">
            <a:avLst/>
          </a:prstGeo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4FB6A0-73C2-42BE-9F30-3EE10FAC50F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FC84ADE3-EBE9-41EE-8FCA-6A0594CAFF4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4899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34AA5D89-F4AF-48C0-8FAF-EAC5B4727153}" type="datetime11">
              <a:rPr lang="en-US" smtClean="0"/>
              <a:pPr/>
              <a:t>10:40:02</a:t>
            </a:fld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6489913"/>
            <a:ext cx="4873869" cy="365125"/>
          </a:xfrm>
        </p:spPr>
        <p:txBody>
          <a:bodyPr/>
          <a:lstStyle>
            <a:lvl1pPr>
              <a:defRPr sz="900" b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Hrvatska akademija znanosti i umjetnosti, 28. lipnja 2012.</a:t>
            </a:r>
            <a:endParaRPr lang="hr-H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02896" y="6513002"/>
            <a:ext cx="2133600" cy="365125"/>
          </a:xfrm>
          <a:prstGeom prst="rect">
            <a:avLst/>
          </a:prstGeom>
        </p:spPr>
        <p:txBody>
          <a:bodyPr/>
          <a:lstStyle/>
          <a:p>
            <a:fld id="{07ED708F-11B1-4140-8D17-85C2CEC0F480}" type="datetime11">
              <a:rPr lang="en-US" smtClean="0"/>
              <a:pPr/>
              <a:t>10:40:02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02896" y="6513002"/>
            <a:ext cx="2133600" cy="365125"/>
          </a:xfrm>
          <a:prstGeom prst="rect">
            <a:avLst/>
          </a:prstGeom>
        </p:spPr>
        <p:txBody>
          <a:bodyPr/>
          <a:lstStyle/>
          <a:p>
            <a:fld id="{194A0424-826B-4726-A621-714105E5A34F}" type="datetime11">
              <a:rPr lang="en-US" smtClean="0"/>
              <a:pPr/>
              <a:t>10:40:02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FC84ADE3-EBE9-41EE-8FCA-6A0594CAFF4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44208" y="6492875"/>
            <a:ext cx="2592288" cy="36512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BA1D6BCB-F2D6-4897-B90C-96A28E732F8A}" type="datetime11">
              <a:rPr lang="en-US" smtClean="0"/>
              <a:pPr/>
              <a:t>10:40:02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>
            <a:lvl1pPr>
              <a:defRPr sz="900" b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Hrvatska akademija znanosti i umjetnosti, 28. lipnja 2012.		</a:t>
            </a:r>
            <a:fld id="{1590730D-58D3-49BA-86B4-E902FC8B1A4B}" type="slidenum">
              <a:rPr lang="pl-PL" smtClean="0"/>
              <a:pPr/>
              <a:t>‹#›</a:t>
            </a:fld>
            <a:endParaRPr lang="hr-H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02896" y="6513002"/>
            <a:ext cx="2133600" cy="365125"/>
          </a:xfrm>
          <a:prstGeom prst="rect">
            <a:avLst/>
          </a:prstGeom>
        </p:spPr>
        <p:txBody>
          <a:bodyPr/>
          <a:lstStyle/>
          <a:p>
            <a:fld id="{C823AA41-95DF-430B-80E5-CA5E55DD95B5}" type="datetime11">
              <a:rPr lang="en-US" smtClean="0"/>
              <a:pPr/>
              <a:t>10:40:02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FC84ADE3-EBE9-41EE-8FCA-6A0594CAFF41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02896" y="6513002"/>
            <a:ext cx="2133600" cy="365125"/>
          </a:xfrm>
          <a:prstGeom prst="rect">
            <a:avLst/>
          </a:prstGeom>
        </p:spPr>
        <p:txBody>
          <a:bodyPr/>
          <a:lstStyle/>
          <a:p>
            <a:fld id="{45F5FCB3-0755-4305-8743-FB175DE555B8}" type="datetime11">
              <a:rPr lang="en-US" smtClean="0"/>
              <a:pPr/>
              <a:t>10:40:02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/>
          <a:lstStyle/>
          <a:p>
            <a:fld id="{FC84ADE3-EBE9-41EE-8FCA-6A0594CAFF4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380" y="6499055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2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Hrvatska akademija znanosti i umjetnosti, 28. lipnja 2012.</a:t>
            </a:r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136532" y="131146"/>
            <a:ext cx="8899964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6532" y="6453336"/>
            <a:ext cx="8899964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902896" y="65075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FB6A0-73C2-42BE-9F30-3EE10FAC50F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eizkarta.gfz.h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91188" y="3183111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sz="3200"/>
              <a:t>Potresi u Hrvatskoj s osvrtom </a:t>
            </a:r>
            <a:r>
              <a:rPr lang="hr-HR" sz="3200"/>
              <a:t>na </a:t>
            </a:r>
            <a:r>
              <a:rPr lang="hr-HR" sz="3200" smtClean="0"/>
              <a:t/>
            </a:r>
            <a:br>
              <a:rPr lang="hr-HR" sz="3200" smtClean="0"/>
            </a:br>
            <a:r>
              <a:rPr lang="hr-HR" sz="3200" smtClean="0"/>
              <a:t>Istarsku županiju</a:t>
            </a:r>
            <a:endParaRPr lang="hr-HR" sz="3200"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445224"/>
            <a:ext cx="6400800" cy="528464"/>
          </a:xfrm>
        </p:spPr>
        <p:txBody>
          <a:bodyPr>
            <a:normAutofit/>
          </a:bodyPr>
          <a:lstStyle/>
          <a:p>
            <a:r>
              <a:rPr lang="hr-HR" sz="2000" smtClean="0"/>
              <a:t>Marijan i Davorka </a:t>
            </a:r>
            <a:r>
              <a:rPr lang="hr-HR" sz="2000" smtClean="0"/>
              <a:t>Herak, Geofizički odsjek, PMF</a:t>
            </a:r>
            <a:endParaRPr lang="hr-HR" sz="2000"/>
          </a:p>
        </p:txBody>
      </p:sp>
      <p:pic>
        <p:nvPicPr>
          <p:cNvPr id="94210" name="Picture 2" descr="D:\Monografija2011\ZNAK-GeofOdsjek_zlatni.tif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814684"/>
            <a:ext cx="1112620" cy="1112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276993" y="188640"/>
            <a:ext cx="2853574" cy="2736304"/>
            <a:chOff x="3203848" y="1052736"/>
            <a:chExt cx="5832648" cy="5592951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052736"/>
              <a:ext cx="5832648" cy="5592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635896" y="5373215"/>
              <a:ext cx="1080121" cy="28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300" i="1" smtClean="0">
                  <a:solidFill>
                    <a:srgbClr val="75757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M. Herak i sur.</a:t>
              </a:r>
              <a:endParaRPr lang="hr-HR" sz="300" i="1">
                <a:solidFill>
                  <a:srgbClr val="757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79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Hrvatska seizmološka karta 2011–2012.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8273" y="693420"/>
            <a:ext cx="5741905" cy="5543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9360" y="693420"/>
            <a:ext cx="30963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Karta R. Hrvatske za povratna razdoblja 475 g. i 95 g.</a:t>
            </a:r>
          </a:p>
          <a:p>
            <a:endParaRPr lang="hr-HR" sz="1600">
              <a:latin typeface="Calibri" pitchFamily="34" charset="0"/>
              <a:cs typeface="Calibri" pitchFamily="34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hr-HR" sz="1400" smtClean="0">
                <a:latin typeface="Calibri" pitchFamily="34" charset="0"/>
                <a:cs typeface="Calibri" pitchFamily="34" charset="0"/>
              </a:rPr>
              <a:t>Odnosi se na </a:t>
            </a:r>
            <a:r>
              <a:rPr lang="hr-HR" sz="1400" b="1" smtClean="0">
                <a:latin typeface="Calibri" pitchFamily="34" charset="0"/>
                <a:cs typeface="Calibri" pitchFamily="34" charset="0"/>
              </a:rPr>
              <a:t>osnovnu stijenu</a:t>
            </a:r>
            <a:r>
              <a:rPr lang="hr-HR" sz="1400" smtClean="0">
                <a:latin typeface="Calibri" pitchFamily="34" charset="0"/>
                <a:cs typeface="Calibri" pitchFamily="34" charset="0"/>
              </a:rPr>
              <a:t>, a akceleracije su prikazane u jedinicama ubrzanja Zemljine teže, </a:t>
            </a:r>
            <a:r>
              <a:rPr lang="hr-HR" sz="1400" i="1" smtClean="0">
                <a:latin typeface="Calibri" pitchFamily="34" charset="0"/>
                <a:cs typeface="Calibri" pitchFamily="34" charset="0"/>
              </a:rPr>
              <a:t>g</a:t>
            </a:r>
            <a:r>
              <a:rPr lang="hr-HR" sz="140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hr-HR" sz="1400">
                <a:latin typeface="Calibri" pitchFamily="34" charset="0"/>
                <a:cs typeface="Calibri" pitchFamily="34" charset="0"/>
              </a:rPr>
              <a:t>Prihvaćena 2012. kao dio </a:t>
            </a:r>
            <a:r>
              <a:rPr lang="hr-HR" sz="1400" i="1">
                <a:latin typeface="Calibri" pitchFamily="34" charset="0"/>
                <a:cs typeface="Calibri" pitchFamily="34" charset="0"/>
              </a:rPr>
              <a:t>Nacionalnog dodatka </a:t>
            </a:r>
            <a:r>
              <a:rPr lang="hr-HR" sz="1400">
                <a:latin typeface="Calibri" pitchFamily="34" charset="0"/>
                <a:cs typeface="Calibri" pitchFamily="34" charset="0"/>
              </a:rPr>
              <a:t>Eurokodu-8</a:t>
            </a:r>
            <a:r>
              <a:rPr lang="hr-HR" sz="1400" smtClean="0">
                <a:latin typeface="Calibri" pitchFamily="34" charset="0"/>
                <a:cs typeface="Calibri" pitchFamily="34" charset="0"/>
              </a:rPr>
              <a:t>.</a:t>
            </a:r>
            <a:endParaRPr lang="hr-HR" sz="1400">
              <a:latin typeface="Calibri" pitchFamily="34" charset="0"/>
              <a:cs typeface="Calibri" pitchFamily="34" charset="0"/>
              <a:sym typeface="Symbol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hr-HR" sz="1400" smtClean="0">
                <a:latin typeface="Calibri" pitchFamily="34" charset="0"/>
                <a:cs typeface="Calibri" pitchFamily="34" charset="0"/>
                <a:sym typeface="Symbol"/>
              </a:rPr>
              <a:t>Kartografska podloga – DGU (hvala!)</a:t>
            </a:r>
            <a:endParaRPr lang="hr-HR" sz="1400" smtClean="0">
              <a:latin typeface="Calibri" pitchFamily="34" charset="0"/>
              <a:cs typeface="Calibri" pitchFamily="34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hr-HR" sz="1400" smtClean="0">
                <a:latin typeface="Calibri" pitchFamily="34" charset="0"/>
                <a:cs typeface="Calibri" pitchFamily="34" charset="0"/>
              </a:rPr>
              <a:t>Dostupna je u punoj rezoluciji </a:t>
            </a:r>
            <a:r>
              <a:rPr lang="hr-HR" sz="1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besplatno</a:t>
            </a:r>
            <a:r>
              <a:rPr lang="hr-HR" sz="1400" smtClean="0">
                <a:latin typeface="Calibri" pitchFamily="34" charset="0"/>
                <a:cs typeface="Calibri" pitchFamily="34" charset="0"/>
              </a:rPr>
              <a:t> na: </a:t>
            </a:r>
            <a:r>
              <a:rPr lang="hr-HR" sz="1400" i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http://seizkarta.gfz.hr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hr-HR" sz="1400" i="1" smtClean="0">
                <a:latin typeface="Calibri" pitchFamily="34" charset="0"/>
                <a:cs typeface="Calibri" pitchFamily="34" charset="0"/>
              </a:rPr>
              <a:t>Na toj stranici je i interaktivna aplikacija za očitavanje karte...</a:t>
            </a:r>
            <a:endParaRPr lang="hr-HR" sz="1400" i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609-9E85-4219-882E-6ABEA7C73B6E}" type="datetime11">
              <a:rPr lang="en-US" smtClean="0"/>
              <a:pPr/>
              <a:t>14:17:20</a:t>
            </a:fld>
            <a:endParaRPr lang="hr-HR"/>
          </a:p>
        </p:txBody>
      </p:sp>
      <p:sp>
        <p:nvSpPr>
          <p:cNvPr id="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/>
              <a:t>Zaštita i spašavanje u slučaju potresa  - Pula, 14. III. 2013. 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10</a:t>
            </a:fld>
            <a:endParaRPr lang="hr-HR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762" y="3748886"/>
            <a:ext cx="2592288" cy="248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2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79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Hrvatska seizmološka karta 2011–2012.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764704"/>
            <a:ext cx="879342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1600" b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Karta R. Hrvatske za povratna razdoblja 475 g. i 95 g. </a:t>
            </a:r>
          </a:p>
          <a:p>
            <a:r>
              <a:rPr lang="hr-HR" smtClean="0">
                <a:hlinkClick r:id="rId2"/>
              </a:rPr>
              <a:t>http</a:t>
            </a:r>
            <a:r>
              <a:rPr lang="hr-HR">
                <a:hlinkClick r:id="rId2"/>
              </a:rPr>
              <a:t>://seizkarta.gfz.hr</a:t>
            </a:r>
            <a:r>
              <a:rPr lang="hr-HR"/>
              <a:t> </a:t>
            </a:r>
            <a:r>
              <a:rPr lang="hr-HR" sz="1600" i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– Interaktivna aplikacija za očitavanje karte</a:t>
            </a:r>
            <a:endParaRPr lang="hr-HR" sz="1600" i="1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609-9E85-4219-882E-6ABEA7C73B6E}" type="datetime11">
              <a:rPr lang="en-US" smtClean="0"/>
              <a:pPr/>
              <a:t>14:17:34</a:t>
            </a:fld>
            <a:endParaRPr lang="hr-HR"/>
          </a:p>
        </p:txBody>
      </p:sp>
      <p:sp>
        <p:nvSpPr>
          <p:cNvPr id="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/>
              <a:t>Zaštita i spašavanje u slučaju potresa  - Pula, 14. III. 2013. 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11</a:t>
            </a:fld>
            <a:endParaRPr lang="hr-HR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91"/>
          <a:stretch/>
        </p:blipFill>
        <p:spPr bwMode="auto">
          <a:xfrm>
            <a:off x="6140780" y="0"/>
            <a:ext cx="2679692" cy="1501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372" y="1556792"/>
            <a:ext cx="4375103" cy="4758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7549" y="1556792"/>
            <a:ext cx="4213151" cy="475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1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79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Hrvatska seizmološka karta 2011–2012.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05" y="1196752"/>
            <a:ext cx="366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hr-HR" smtClean="0">
                <a:latin typeface="Calibri" pitchFamily="34" charset="0"/>
                <a:cs typeface="Calibri" pitchFamily="34" charset="0"/>
              </a:rPr>
              <a:t>Očekivano, u Istri je potresna opasnost relativno mala, pa je projektna akceleracija na osnovnoj stijeni od 0.08 g do 0.14 g.</a:t>
            </a:r>
          </a:p>
          <a:p>
            <a:pPr marL="92075" indent="-92075">
              <a:buFont typeface="Arial" pitchFamily="34" charset="0"/>
              <a:buChar char="•"/>
            </a:pPr>
            <a:endParaRPr lang="hr-HR" i="1">
              <a:latin typeface="Calibri" pitchFamily="34" charset="0"/>
              <a:cs typeface="Calibri" pitchFamily="34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hr-HR" i="1" smtClean="0">
                <a:latin typeface="Calibri" pitchFamily="34" charset="0"/>
                <a:cs typeface="Calibri" pitchFamily="34" charset="0"/>
              </a:rPr>
              <a:t>To znači da se ti iznosi akceleracija premašuju </a:t>
            </a:r>
            <a:r>
              <a:rPr lang="hr-HR" b="1" i="1" u="sng" smtClean="0">
                <a:latin typeface="Calibri" pitchFamily="34" charset="0"/>
                <a:cs typeface="Calibri" pitchFamily="34" charset="0"/>
              </a:rPr>
              <a:t>prosječno</a:t>
            </a:r>
            <a:r>
              <a:rPr lang="hr-HR" i="1" smtClean="0">
                <a:latin typeface="Calibri" pitchFamily="34" charset="0"/>
                <a:cs typeface="Calibri" pitchFamily="34" charset="0"/>
              </a:rPr>
              <a:t> svakih 475 g.</a:t>
            </a:r>
          </a:p>
          <a:p>
            <a:pPr marL="92075" indent="-92075">
              <a:buFont typeface="Arial" pitchFamily="34" charset="0"/>
              <a:buChar char="•"/>
            </a:pPr>
            <a:endParaRPr lang="hr-HR" i="1">
              <a:latin typeface="Calibri" pitchFamily="34" charset="0"/>
              <a:cs typeface="Calibri" pitchFamily="34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hr-HR" i="1" smtClean="0">
                <a:latin typeface="Calibri" pitchFamily="34" charset="0"/>
                <a:cs typeface="Calibri" pitchFamily="34" charset="0"/>
              </a:rPr>
              <a:t>Izraženo drugačije:</a:t>
            </a:r>
            <a:r>
              <a:rPr lang="hr-HR" i="1">
                <a:latin typeface="Calibri" pitchFamily="34" charset="0"/>
                <a:cs typeface="Calibri" pitchFamily="34" charset="0"/>
              </a:rPr>
              <a:t/>
            </a:r>
            <a:br>
              <a:rPr lang="hr-HR" i="1">
                <a:latin typeface="Calibri" pitchFamily="34" charset="0"/>
                <a:cs typeface="Calibri" pitchFamily="34" charset="0"/>
              </a:rPr>
            </a:br>
            <a:r>
              <a:rPr lang="hr-HR" i="1" smtClean="0">
                <a:latin typeface="Calibri" pitchFamily="34" charset="0"/>
                <a:cs typeface="Calibri" pitchFamily="34" charset="0"/>
              </a:rPr>
              <a:t>Vjerojatnost da se u </a:t>
            </a:r>
            <a:r>
              <a:rPr lang="hr-HR" i="1" u="sng" smtClean="0">
                <a:latin typeface="Calibri" pitchFamily="34" charset="0"/>
                <a:cs typeface="Calibri" pitchFamily="34" charset="0"/>
              </a:rPr>
              <a:t>bilo kojih 50 godina</a:t>
            </a:r>
            <a:r>
              <a:rPr lang="hr-HR" i="1" smtClean="0">
                <a:latin typeface="Calibri" pitchFamily="34" charset="0"/>
                <a:cs typeface="Calibri" pitchFamily="34" charset="0"/>
              </a:rPr>
              <a:t> premaši akceleracija tla od 0.08–0.14 g u Istri je 10%.</a:t>
            </a:r>
            <a:r>
              <a:rPr lang="hr-HR" i="1">
                <a:latin typeface="Calibri" pitchFamily="34" charset="0"/>
                <a:cs typeface="Calibri" pitchFamily="34" charset="0"/>
              </a:rPr>
              <a:t> </a:t>
            </a:r>
            <a:endParaRPr lang="hr-HR" i="1" smtClean="0">
              <a:latin typeface="Calibri" pitchFamily="34" charset="0"/>
              <a:cs typeface="Calibri" pitchFamily="34" charset="0"/>
            </a:endParaRPr>
          </a:p>
          <a:p>
            <a:pPr marL="92075" indent="-92075">
              <a:buFont typeface="Arial" pitchFamily="34" charset="0"/>
              <a:buChar char="•"/>
            </a:pPr>
            <a:endParaRPr lang="hr-HR" i="1">
              <a:latin typeface="Calibri" pitchFamily="34" charset="0"/>
              <a:cs typeface="Calibri" pitchFamily="34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hr-HR" i="1" smtClean="0">
                <a:latin typeface="Calibri" pitchFamily="34" charset="0"/>
                <a:cs typeface="Calibri" pitchFamily="34" charset="0"/>
              </a:rPr>
              <a:t>Na </a:t>
            </a:r>
            <a:r>
              <a:rPr lang="hr-HR" i="1">
                <a:latin typeface="Calibri" pitchFamily="34" charset="0"/>
                <a:cs typeface="Calibri" pitchFamily="34" charset="0"/>
              </a:rPr>
              <a:t>lošim tlima amplifikacija može biti velika, pa projektna akceleracija može biti i iznad 0.2 g što više i nije tako malo!</a:t>
            </a:r>
          </a:p>
          <a:p>
            <a:pPr marL="92075" indent="-92075">
              <a:buFont typeface="Arial" pitchFamily="34" charset="0"/>
              <a:buChar char="•"/>
            </a:pPr>
            <a:endParaRPr lang="hr-HR" i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609-9E85-4219-882E-6ABEA7C73B6E}" type="datetime11">
              <a:rPr lang="en-US" smtClean="0"/>
              <a:pPr/>
              <a:t>14:17:30</a:t>
            </a:fld>
            <a:endParaRPr lang="hr-HR"/>
          </a:p>
        </p:txBody>
      </p:sp>
      <p:sp>
        <p:nvSpPr>
          <p:cNvPr id="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/>
              <a:t>Zaštita i spašavanje u slučaju potresa  - Pula, 14. III. 2013. 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12</a:t>
            </a:fld>
            <a:endParaRPr lang="hr-HR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0149" y="1340768"/>
            <a:ext cx="5077072" cy="402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3" y="692696"/>
            <a:ext cx="879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Istra na seizmološkoj </a:t>
            </a:r>
            <a:r>
              <a:rPr lang="hr-HR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karti </a:t>
            </a:r>
            <a:r>
              <a:rPr lang="hr-HR" b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hr-HR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 Hrvatske za povratno razdoblje 475 g. </a:t>
            </a:r>
          </a:p>
        </p:txBody>
      </p:sp>
    </p:spTree>
    <p:extLst>
      <p:ext uri="{BB962C8B-B14F-4D97-AF65-F5344CB8AC3E}">
        <p14:creationId xmlns:p14="http://schemas.microsoft.com/office/powerpoint/2010/main" val="36224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79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Hrvatska seizmološka karta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7" y="44623"/>
            <a:ext cx="2569428" cy="248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935" y="608782"/>
            <a:ext cx="6048241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Zaključak</a:t>
            </a:r>
            <a:r>
              <a:rPr lang="hr-HR" sz="2000" b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...</a:t>
            </a:r>
          </a:p>
          <a:p>
            <a:endParaRPr lang="hr-HR" sz="140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1500" smtClean="0">
                <a:latin typeface="Calibri" pitchFamily="34" charset="0"/>
                <a:cs typeface="Calibri" pitchFamily="34" charset="0"/>
              </a:rPr>
              <a:t>Karta je u skladu sa svim zahtjevima Eurokodova.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500" smtClean="0">
                <a:latin typeface="Calibri" pitchFamily="34" charset="0"/>
                <a:cs typeface="Calibri" pitchFamily="34" charset="0"/>
              </a:rPr>
              <a:t>Njezinim objavljivanjem i Hrvatska je (konačno!) među državama koje imaju suvremenu seizmološku kartu.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609-9E85-4219-882E-6ABEA7C73B6E}" type="datetime11">
              <a:rPr lang="en-US" smtClean="0"/>
              <a:pPr/>
              <a:t>14:17:38</a:t>
            </a:fld>
            <a:endParaRPr lang="hr-HR"/>
          </a:p>
        </p:txBody>
      </p:sp>
      <p:sp>
        <p:nvSpPr>
          <p:cNvPr id="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89600" y="6457399"/>
            <a:ext cx="5384621" cy="365125"/>
          </a:xfrm>
        </p:spPr>
        <p:txBody>
          <a:bodyPr/>
          <a:lstStyle/>
          <a:p>
            <a:r>
              <a:rPr lang="hr-HR" b="1"/>
              <a:t>Zaštita i spašavanje u slučaju potresa  - Pula, 14. III. 2013. 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13</a:t>
            </a:fld>
            <a:endParaRPr lang="hr-HR" smtClean="0"/>
          </a:p>
        </p:txBody>
      </p:sp>
      <p:sp>
        <p:nvSpPr>
          <p:cNvPr id="10" name="TextBox 9"/>
          <p:cNvSpPr txBox="1"/>
          <p:nvPr/>
        </p:nvSpPr>
        <p:spPr>
          <a:xfrm>
            <a:off x="2841103" y="2132856"/>
            <a:ext cx="6006783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... i kako dalje</a:t>
            </a:r>
          </a:p>
          <a:p>
            <a:endParaRPr lang="hr-HR" sz="1400" smtClean="0">
              <a:latin typeface="Calibri" pitchFamily="34" charset="0"/>
              <a:cs typeface="Calibri" pitchFamily="34" charset="0"/>
            </a:endParaRPr>
          </a:p>
          <a:p>
            <a:r>
              <a:rPr lang="hr-HR" sz="1500" i="1">
                <a:latin typeface="Calibri" pitchFamily="34" charset="0"/>
                <a:cs typeface="Calibri" pitchFamily="34" charset="0"/>
              </a:rPr>
              <a:t>„Karte su poput 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mlijeka – informacije na njima stare, pa valja provjeriti datum proizvodnje!” </a:t>
            </a:r>
            <a:r>
              <a:rPr lang="hr-HR" sz="1500" i="1">
                <a:latin typeface="Calibri" pitchFamily="34" charset="0"/>
                <a:cs typeface="Calibri" pitchFamily="34" charset="0"/>
              </a:rPr>
              <a:t>– </a:t>
            </a:r>
            <a:r>
              <a:rPr lang="hr-HR" sz="1500">
                <a:latin typeface="Calibri" pitchFamily="34" charset="0"/>
                <a:cs typeface="Calibri" pitchFamily="34" charset="0"/>
              </a:rPr>
              <a:t>u svijetu je uobičajeno takve karte revidirati i obnavljati u skladu s novim spoznajama svakih 5–7 godina. Za nadati se da nećemo opet čekati </a:t>
            </a:r>
            <a:r>
              <a:rPr lang="hr-HR" sz="1500" smtClean="0">
                <a:latin typeface="Calibri" pitchFamily="34" charset="0"/>
                <a:cs typeface="Calibri" pitchFamily="34" charset="0"/>
              </a:rPr>
              <a:t>četvrt stoljeća ...</a:t>
            </a:r>
          </a:p>
          <a:p>
            <a:endParaRPr lang="hr-HR" sz="1500" i="1">
              <a:latin typeface="Calibri" pitchFamily="34" charset="0"/>
              <a:cs typeface="Calibri" pitchFamily="34" charset="0"/>
            </a:endParaRPr>
          </a:p>
          <a:p>
            <a:r>
              <a:rPr lang="hr-HR" sz="1500">
                <a:latin typeface="Calibri" pitchFamily="34" charset="0"/>
                <a:cs typeface="Calibri" pitchFamily="34" charset="0"/>
              </a:rPr>
              <a:t>Nužno je potrebno održati korak sa svijetom (koji sada jedva </a:t>
            </a:r>
            <a:r>
              <a:rPr lang="hr-HR" sz="1500" smtClean="0">
                <a:latin typeface="Calibri" pitchFamily="34" charset="0"/>
                <a:cs typeface="Calibri" pitchFamily="34" charset="0"/>
              </a:rPr>
              <a:t>držimo...). </a:t>
            </a:r>
            <a:r>
              <a:rPr lang="hr-HR" sz="1500">
                <a:latin typeface="Calibri" pitchFamily="34" charset="0"/>
                <a:cs typeface="Calibri" pitchFamily="34" charset="0"/>
              </a:rPr>
              <a:t>Treba dakle</a:t>
            </a:r>
            <a:r>
              <a:rPr lang="hr-HR" sz="1500" smtClean="0">
                <a:latin typeface="Calibri" pitchFamily="34" charset="0"/>
                <a:cs typeface="Calibri" pitchFamily="34" charset="0"/>
              </a:rPr>
              <a:t>:</a:t>
            </a:r>
            <a:endParaRPr lang="hr-HR" sz="15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988840"/>
            <a:ext cx="2407468" cy="242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936" y="4545917"/>
            <a:ext cx="893700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1500" i="1" smtClean="0">
                <a:latin typeface="Calibri" pitchFamily="34" charset="0"/>
                <a:cs typeface="Calibri" pitchFamily="34" charset="0"/>
              </a:rPr>
              <a:t>Uredno održavati postojeću mrežu seizmografa i akcelerografa,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500" i="1" smtClean="0">
                <a:latin typeface="Calibri" pitchFamily="34" charset="0"/>
                <a:cs typeface="Calibri" pitchFamily="34" charset="0"/>
              </a:rPr>
              <a:t>Mrežu seizmografa proširiti na barem 30-ak postaja,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500" i="1" smtClean="0">
                <a:latin typeface="Calibri" pitchFamily="34" charset="0"/>
                <a:cs typeface="Calibri" pitchFamily="34" charset="0"/>
              </a:rPr>
              <a:t>Znatno </a:t>
            </a:r>
            <a:r>
              <a:rPr lang="hr-HR" sz="1500" i="1">
                <a:latin typeface="Calibri" pitchFamily="34" charset="0"/>
                <a:cs typeface="Calibri" pitchFamily="34" charset="0"/>
              </a:rPr>
              <a:t>proširiti 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mrežu akcelerografa (50-ak postaja),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500" b="1" i="1" smtClean="0">
                <a:latin typeface="Calibri" pitchFamily="34" charset="0"/>
                <a:cs typeface="Calibri" pitchFamily="34" charset="0"/>
              </a:rPr>
              <a:t>Znatno popraviti financiranje Seizmološke službe RH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 (koja sada ima manji budžet 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nego službe u 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npr. 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Srbiji 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ili 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Crnoj Gori),</a:t>
            </a:r>
            <a:endParaRPr lang="hr-HR" sz="1500" i="1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1500" i="1" smtClean="0">
                <a:latin typeface="Calibri" pitchFamily="34" charset="0"/>
                <a:cs typeface="Calibri" pitchFamily="34" charset="0"/>
              </a:rPr>
              <a:t>Nastaviti s barem dosadašnjom razinom financiranja znanstvenih projekata, još pojačati publiciranje,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500" i="1" smtClean="0">
                <a:latin typeface="Calibri" pitchFamily="34" charset="0"/>
                <a:cs typeface="Calibri" pitchFamily="34" charset="0"/>
              </a:rPr>
              <a:t>Unaprijediti suradnju s inozemstvom kroz multilateralnu suradnju (znanstveni i stručni projekti</a:t>
            </a:r>
            <a:r>
              <a:rPr lang="hr-HR" sz="1500" i="1" smtClean="0">
                <a:latin typeface="Calibri" pitchFamily="34" charset="0"/>
                <a:cs typeface="Calibri" pitchFamily="34" charset="0"/>
              </a:rPr>
              <a:t>).</a:t>
            </a:r>
            <a:endParaRPr lang="hr-HR" sz="1500" i="1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1200" i="1" smtClean="0">
                <a:latin typeface="Calibri" pitchFamily="34" charset="0"/>
                <a:cs typeface="Calibri" pitchFamily="34" charset="0"/>
              </a:rPr>
              <a:t>Iskreno – izgledi da se to ostvari su maleni...</a:t>
            </a:r>
            <a:endParaRPr lang="hr-HR" sz="1200" i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7340" y="2985557"/>
            <a:ext cx="1008112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900" smtClean="0">
                <a:latin typeface="Calibri" pitchFamily="34" charset="0"/>
                <a:cs typeface="Calibri" pitchFamily="34" charset="0"/>
              </a:rPr>
              <a:t>20 BB postaja,  </a:t>
            </a:r>
          </a:p>
          <a:p>
            <a:pPr>
              <a:defRPr/>
            </a:pPr>
            <a:r>
              <a:rPr lang="hr-HR" sz="900" smtClean="0">
                <a:latin typeface="Calibri" pitchFamily="34" charset="0"/>
                <a:cs typeface="Calibri" pitchFamily="34" charset="0"/>
              </a:rPr>
              <a:t>0 u bušotinama, </a:t>
            </a:r>
            <a:endParaRPr lang="hr-HR" sz="90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hr-HR" sz="900" smtClean="0">
                <a:latin typeface="Calibri" pitchFamily="34" charset="0"/>
                <a:cs typeface="Calibri" pitchFamily="34" charset="0"/>
              </a:rPr>
              <a:t>15 akcelerografa</a:t>
            </a:r>
          </a:p>
        </p:txBody>
      </p:sp>
    </p:spTree>
    <p:extLst>
      <p:ext uri="{BB962C8B-B14F-4D97-AF65-F5344CB8AC3E}">
        <p14:creationId xmlns:p14="http://schemas.microsoft.com/office/powerpoint/2010/main" val="19442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" y="139492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Epicentri potresa u Hrvatskoj, pr. Kr. – 2011.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088" y="1989138"/>
            <a:ext cx="12239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3538" indent="-363538">
              <a:lnSpc>
                <a:spcPct val="90000"/>
              </a:lnSpc>
              <a:spcBef>
                <a:spcPct val="50000"/>
              </a:spcBef>
              <a:defRPr/>
            </a:pPr>
            <a:endParaRPr lang="hr-HR" sz="2800">
              <a:cs typeface="Arial" charset="0"/>
            </a:endParaRPr>
          </a:p>
          <a:p>
            <a:pPr marL="363538" indent="-363538">
              <a:defRPr/>
            </a:pPr>
            <a:endParaRPr lang="hr-HR" sz="2800" baseline="-250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83568" y="5493132"/>
            <a:ext cx="2463105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r-HR" sz="1100">
                <a:cs typeface="Arial" charset="0"/>
              </a:rPr>
              <a:t>Epicentri potresa prema Hrvatskom katalogu potresa (preko </a:t>
            </a:r>
            <a:r>
              <a:rPr lang="hr-HR" sz="1100" smtClean="0">
                <a:cs typeface="Arial" charset="0"/>
              </a:rPr>
              <a:t>55000 potresa) pr</a:t>
            </a:r>
            <a:r>
              <a:rPr lang="hr-HR" sz="1100">
                <a:cs typeface="Arial" charset="0"/>
              </a:rPr>
              <a:t>. Kr. – </a:t>
            </a:r>
            <a:r>
              <a:rPr lang="hr-HR" sz="1100" smtClean="0">
                <a:cs typeface="Arial" charset="0"/>
              </a:rPr>
              <a:t>2011.</a:t>
            </a:r>
            <a:endParaRPr lang="hr-HR" sz="1100"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lum bright="12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136" y="692696"/>
            <a:ext cx="5675753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9540" y="703134"/>
            <a:ext cx="321832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Nekoliko činjenica:</a:t>
            </a:r>
          </a:p>
          <a:p>
            <a:endParaRPr lang="hr-HR" sz="1600">
              <a:latin typeface="Calibri" pitchFamily="34" charset="0"/>
              <a:cs typeface="Calibri" pitchFamily="34" charset="0"/>
            </a:endParaRPr>
          </a:p>
          <a:p>
            <a:pPr marL="342900" indent="-342900">
              <a:buAutoNum type="arabicPeriod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U Hrvatskoj se događa mnogo potresa.</a:t>
            </a:r>
          </a:p>
          <a:p>
            <a:pPr marL="342900" indent="-342900">
              <a:buAutoNum type="arabicPeriod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Seizmičnost je razdijeljena vrlo nejednoliko.</a:t>
            </a:r>
          </a:p>
          <a:p>
            <a:pPr marL="342900" indent="-342900">
              <a:buAutoNum type="arabicPeriod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Najviše je potresa u područjima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 Karlovac–Zagreb–Varaždin, oko Siska, Rijeka–Senj, te cijela Dalmacija (posebno južni dio).</a:t>
            </a:r>
          </a:p>
          <a:p>
            <a:pPr marL="342900" indent="-342900">
              <a:buFontTx/>
              <a:buAutoNum type="arabicPeriod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Potresa ima najmanje u: </a:t>
            </a:r>
            <a:br>
              <a:rPr lang="hr-HR" sz="1600" smtClean="0">
                <a:latin typeface="Calibri" pitchFamily="34" charset="0"/>
                <a:cs typeface="Calibri" pitchFamily="34" charset="0"/>
              </a:rPr>
            </a:br>
            <a:r>
              <a:rPr lang="hr-HR" sz="1600" b="1" smtClean="0">
                <a:latin typeface="Calibri" pitchFamily="34" charset="0"/>
                <a:cs typeface="Calibri" pitchFamily="34" charset="0"/>
              </a:rPr>
              <a:t>Istri i Kvarneru</a:t>
            </a:r>
            <a:r>
              <a:rPr lang="hr-HR" sz="1600">
                <a:latin typeface="Calibri" pitchFamily="34" charset="0"/>
                <a:cs typeface="Calibri" pitchFamily="34" charset="0"/>
              </a:rPr>
              <a:t>, dijelovima Like </a:t>
            </a:r>
            <a:br>
              <a:rPr lang="hr-HR" sz="1600">
                <a:latin typeface="Calibri" pitchFamily="34" charset="0"/>
                <a:cs typeface="Calibri" pitchFamily="34" charset="0"/>
              </a:rPr>
            </a:br>
            <a:r>
              <a:rPr lang="hr-HR" sz="1600">
                <a:latin typeface="Calibri" pitchFamily="34" charset="0"/>
                <a:cs typeface="Calibri" pitchFamily="34" charset="0"/>
              </a:rPr>
              <a:t>i G. Kotara, Moslavini, istočnoj Slavoniji. Istra je dio relativno stabilne </a:t>
            </a:r>
            <a:r>
              <a:rPr lang="hr-HR" sz="1600" i="1">
                <a:latin typeface="Calibri" pitchFamily="34" charset="0"/>
                <a:cs typeface="Calibri" pitchFamily="34" charset="0"/>
              </a:rPr>
              <a:t>Jadranske </a:t>
            </a:r>
            <a:r>
              <a:rPr lang="hr-HR" sz="1600" i="1" smtClean="0">
                <a:latin typeface="Calibri" pitchFamily="34" charset="0"/>
                <a:cs typeface="Calibri" pitchFamily="34" charset="0"/>
              </a:rPr>
              <a:t>mikroploče</a:t>
            </a:r>
            <a:endParaRPr lang="hr-HR" sz="1600" i="1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AutoNum type="arabicPeriod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Najjači su potresi mogući u južnoj Dalmaciji.</a:t>
            </a:r>
          </a:p>
          <a:p>
            <a:pPr marL="342900" indent="-342900">
              <a:buAutoNum type="arabicPeriod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Hrvatsku ugrožavaju i potresi izvan njenih granica.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FD04-0867-491B-B368-78E5B22C6F8A}" type="datetime11">
              <a:rPr lang="en-US" smtClean="0"/>
              <a:pPr/>
              <a:t>14:34:16</a:t>
            </a:fld>
            <a:endParaRPr lang="hr-HR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 smtClean="0"/>
              <a:t>Zaštita </a:t>
            </a:r>
            <a:r>
              <a:rPr lang="hr-HR" b="1"/>
              <a:t>i spašavanje u </a:t>
            </a:r>
            <a:r>
              <a:rPr lang="hr-HR" b="1"/>
              <a:t>slučaju </a:t>
            </a:r>
            <a:r>
              <a:rPr lang="hr-HR" b="1" smtClean="0"/>
              <a:t>potresa  - Pula, 14. III. 2013.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2</a:t>
            </a:fld>
            <a:endParaRPr lang="hr-HR" smtClean="0"/>
          </a:p>
        </p:txBody>
      </p:sp>
      <p:sp>
        <p:nvSpPr>
          <p:cNvPr id="7" name="Freeform 6"/>
          <p:cNvSpPr/>
          <p:nvPr/>
        </p:nvSpPr>
        <p:spPr>
          <a:xfrm>
            <a:off x="3344985" y="1539631"/>
            <a:ext cx="4423507" cy="4548554"/>
          </a:xfrm>
          <a:custGeom>
            <a:avLst/>
            <a:gdLst>
              <a:gd name="connsiteX0" fmla="*/ 0 w 4423507"/>
              <a:gd name="connsiteY0" fmla="*/ 0 h 4548554"/>
              <a:gd name="connsiteX1" fmla="*/ 406400 w 4423507"/>
              <a:gd name="connsiteY1" fmla="*/ 93784 h 4548554"/>
              <a:gd name="connsiteX2" fmla="*/ 711200 w 4423507"/>
              <a:gd name="connsiteY2" fmla="*/ 539261 h 4548554"/>
              <a:gd name="connsiteX3" fmla="*/ 922215 w 4423507"/>
              <a:gd name="connsiteY3" fmla="*/ 1016000 h 4548554"/>
              <a:gd name="connsiteX4" fmla="*/ 1266092 w 4423507"/>
              <a:gd name="connsiteY4" fmla="*/ 1695938 h 4548554"/>
              <a:gd name="connsiteX5" fmla="*/ 1555261 w 4423507"/>
              <a:gd name="connsiteY5" fmla="*/ 2321169 h 4548554"/>
              <a:gd name="connsiteX6" fmla="*/ 1867877 w 4423507"/>
              <a:gd name="connsiteY6" fmla="*/ 2719754 h 4548554"/>
              <a:gd name="connsiteX7" fmla="*/ 2149230 w 4423507"/>
              <a:gd name="connsiteY7" fmla="*/ 2977661 h 4548554"/>
              <a:gd name="connsiteX8" fmla="*/ 2493107 w 4423507"/>
              <a:gd name="connsiteY8" fmla="*/ 3165231 h 4548554"/>
              <a:gd name="connsiteX9" fmla="*/ 3282461 w 4423507"/>
              <a:gd name="connsiteY9" fmla="*/ 3673231 h 4548554"/>
              <a:gd name="connsiteX10" fmla="*/ 3946769 w 4423507"/>
              <a:gd name="connsiteY10" fmla="*/ 4126523 h 4548554"/>
              <a:gd name="connsiteX11" fmla="*/ 4423507 w 4423507"/>
              <a:gd name="connsiteY11" fmla="*/ 4548554 h 454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23507" h="4548554">
                <a:moveTo>
                  <a:pt x="0" y="0"/>
                </a:moveTo>
                <a:cubicBezTo>
                  <a:pt x="143933" y="1953"/>
                  <a:pt x="287867" y="3907"/>
                  <a:pt x="406400" y="93784"/>
                </a:cubicBezTo>
                <a:cubicBezTo>
                  <a:pt x="524933" y="183661"/>
                  <a:pt x="625231" y="385558"/>
                  <a:pt x="711200" y="539261"/>
                </a:cubicBezTo>
                <a:cubicBezTo>
                  <a:pt x="797169" y="692964"/>
                  <a:pt x="829733" y="823221"/>
                  <a:pt x="922215" y="1016000"/>
                </a:cubicBezTo>
                <a:cubicBezTo>
                  <a:pt x="1014697" y="1208780"/>
                  <a:pt x="1160584" y="1478410"/>
                  <a:pt x="1266092" y="1695938"/>
                </a:cubicBezTo>
                <a:cubicBezTo>
                  <a:pt x="1371600" y="1913466"/>
                  <a:pt x="1454963" y="2150533"/>
                  <a:pt x="1555261" y="2321169"/>
                </a:cubicBezTo>
                <a:cubicBezTo>
                  <a:pt x="1655559" y="2491805"/>
                  <a:pt x="1768882" y="2610339"/>
                  <a:pt x="1867877" y="2719754"/>
                </a:cubicBezTo>
                <a:cubicBezTo>
                  <a:pt x="1966872" y="2829169"/>
                  <a:pt x="2045025" y="2903415"/>
                  <a:pt x="2149230" y="2977661"/>
                </a:cubicBezTo>
                <a:cubicBezTo>
                  <a:pt x="2253435" y="3051907"/>
                  <a:pt x="2304235" y="3049303"/>
                  <a:pt x="2493107" y="3165231"/>
                </a:cubicBezTo>
                <a:cubicBezTo>
                  <a:pt x="2681979" y="3281159"/>
                  <a:pt x="3040184" y="3513016"/>
                  <a:pt x="3282461" y="3673231"/>
                </a:cubicBezTo>
                <a:cubicBezTo>
                  <a:pt x="3524738" y="3833446"/>
                  <a:pt x="3756595" y="3980636"/>
                  <a:pt x="3946769" y="4126523"/>
                </a:cubicBezTo>
                <a:cubicBezTo>
                  <a:pt x="4136943" y="4272410"/>
                  <a:pt x="4280225" y="4410482"/>
                  <a:pt x="4423507" y="454855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ight Arrow 7"/>
          <p:cNvSpPr/>
          <p:nvPr/>
        </p:nvSpPr>
        <p:spPr>
          <a:xfrm rot="18386099">
            <a:off x="6464553" y="5690863"/>
            <a:ext cx="516917" cy="168964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ight Arrow 14"/>
          <p:cNvSpPr/>
          <p:nvPr/>
        </p:nvSpPr>
        <p:spPr>
          <a:xfrm rot="18962814">
            <a:off x="4882029" y="4400607"/>
            <a:ext cx="340462" cy="145017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ight Arrow 15"/>
          <p:cNvSpPr/>
          <p:nvPr/>
        </p:nvSpPr>
        <p:spPr>
          <a:xfrm rot="19895763">
            <a:off x="3886166" y="2426770"/>
            <a:ext cx="221611" cy="167518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51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" y="139492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Potresi u Istri i okolici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088" y="1989138"/>
            <a:ext cx="12239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3538" indent="-363538">
              <a:lnSpc>
                <a:spcPct val="90000"/>
              </a:lnSpc>
              <a:spcBef>
                <a:spcPct val="50000"/>
              </a:spcBef>
              <a:defRPr/>
            </a:pPr>
            <a:endParaRPr lang="hr-HR" sz="2800">
              <a:cs typeface="Arial" charset="0"/>
            </a:endParaRPr>
          </a:p>
          <a:p>
            <a:pPr marL="363538" indent="-363538">
              <a:defRPr/>
            </a:pPr>
            <a:endParaRPr lang="hr-HR" sz="2800" baseline="-250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" y="742488"/>
            <a:ext cx="32183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U Hrvatskom katalogu potresa postoji tek jedan potres u Istri s magnitudom iznad 5.0 – potres iz 1574. koji je dvojbene pouzdanosti...</a:t>
            </a:r>
          </a:p>
          <a:p>
            <a:endParaRPr lang="hr-HR" sz="1600">
              <a:latin typeface="Calibri" pitchFamily="34" charset="0"/>
              <a:cs typeface="Calibri" pitchFamily="34" charset="0"/>
            </a:endParaRPr>
          </a:p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Slijedi da je potresna opasnost u Istri dominantno određena seizmičnošću susjednih pokrajina, 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prvenstveno unutar epicentralne zone </a:t>
            </a:r>
            <a:r>
              <a:rPr lang="hr-HR" sz="1600" b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Gorica-Klana-Senj</a:t>
            </a:r>
            <a:r>
              <a:rPr lang="hr-HR" sz="1600" b="1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hr-HR" sz="1600" b="1">
              <a:latin typeface="Calibri" pitchFamily="34" charset="0"/>
              <a:cs typeface="Calibri" pitchFamily="34" charset="0"/>
            </a:endParaRPr>
          </a:p>
          <a:p>
            <a:r>
              <a:rPr lang="hr-HR" sz="1600" b="1" smtClean="0">
                <a:latin typeface="Calibri" pitchFamily="34" charset="0"/>
                <a:cs typeface="Calibri" pitchFamily="34" charset="0"/>
              </a:rPr>
              <a:t>U Istri potresi su najčešći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b="1" smtClean="0">
                <a:latin typeface="Calibri" pitchFamily="34" charset="0"/>
                <a:cs typeface="Calibri" pitchFamily="34" charset="0"/>
              </a:rPr>
              <a:t>sjeverozapadno od Lovrana,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b="1" smtClean="0">
                <a:latin typeface="Calibri" pitchFamily="34" charset="0"/>
                <a:cs typeface="Calibri" pitchFamily="34" charset="0"/>
              </a:rPr>
              <a:t>oko Raškog zaljeva,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b="1" smtClean="0">
                <a:latin typeface="Calibri" pitchFamily="34" charset="0"/>
                <a:cs typeface="Calibri" pitchFamily="34" charset="0"/>
              </a:rPr>
              <a:t>oko Plomina,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b="1" smtClean="0">
                <a:latin typeface="Calibri" pitchFamily="34" charset="0"/>
                <a:cs typeface="Calibri" pitchFamily="34" charset="0"/>
              </a:rPr>
              <a:t>te u moru ispred zapadne obale pokraj plinskih polja.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FD04-0867-491B-B368-78E5B22C6F8A}" type="datetime11">
              <a:rPr lang="en-US" smtClean="0"/>
              <a:pPr/>
              <a:t>14:35:52</a:t>
            </a:fld>
            <a:endParaRPr lang="hr-HR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 smtClean="0"/>
              <a:t>Zaštita </a:t>
            </a:r>
            <a:r>
              <a:rPr lang="hr-HR" b="1"/>
              <a:t>i spašavanje u </a:t>
            </a:r>
            <a:r>
              <a:rPr lang="hr-HR" b="1"/>
              <a:t>slučaju </a:t>
            </a:r>
            <a:r>
              <a:rPr lang="hr-HR" b="1" smtClean="0"/>
              <a:t>potresa  - Pula, 14. III. 2013.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3</a:t>
            </a:fld>
            <a:endParaRPr lang="hr-HR" smtClean="0"/>
          </a:p>
        </p:txBody>
      </p:sp>
      <p:grpSp>
        <p:nvGrpSpPr>
          <p:cNvPr id="32" name="Group 31"/>
          <p:cNvGrpSpPr/>
          <p:nvPr/>
        </p:nvGrpSpPr>
        <p:grpSpPr>
          <a:xfrm>
            <a:off x="3275856" y="764704"/>
            <a:ext cx="5677655" cy="5616624"/>
            <a:chOff x="3275856" y="764704"/>
            <a:chExt cx="5677655" cy="5616624"/>
          </a:xfrm>
        </p:grpSpPr>
        <p:grpSp>
          <p:nvGrpSpPr>
            <p:cNvPr id="30" name="Group 29"/>
            <p:cNvGrpSpPr/>
            <p:nvPr/>
          </p:nvGrpSpPr>
          <p:grpSpPr>
            <a:xfrm>
              <a:off x="3275856" y="764704"/>
              <a:ext cx="5677655" cy="5616624"/>
              <a:chOff x="3275856" y="764704"/>
              <a:chExt cx="5677655" cy="561662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275856" y="764704"/>
                <a:ext cx="5677655" cy="5616624"/>
                <a:chOff x="3367285" y="764704"/>
                <a:chExt cx="5677655" cy="5616624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521421" y="764704"/>
                  <a:ext cx="5523519" cy="52565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5665954" y="2500679"/>
                  <a:ext cx="711443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100" smtClean="0">
                      <a:latin typeface="Calibri" pitchFamily="34" charset="0"/>
                    </a:rPr>
                    <a:t>1574, VIII</a:t>
                  </a:r>
                  <a:r>
                    <a:rPr lang="en-US" sz="1100" smtClean="0"/>
                    <a:t>°</a:t>
                  </a:r>
                  <a:endParaRPr lang="hr-HR" sz="110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7236296" y="2472610"/>
                  <a:ext cx="1088760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100" smtClean="0">
                      <a:latin typeface="Calibri" pitchFamily="34" charset="0"/>
                    </a:rPr>
                    <a:t>1</a:t>
                  </a:r>
                  <a:r>
                    <a:rPr lang="en-US" sz="1100" smtClean="0">
                      <a:latin typeface="Calibri" pitchFamily="34" charset="0"/>
                    </a:rPr>
                    <a:t>870</a:t>
                  </a:r>
                  <a:r>
                    <a:rPr lang="hr-HR" sz="1100" smtClean="0">
                      <a:latin typeface="Calibri" pitchFamily="34" charset="0"/>
                    </a:rPr>
                    <a:t>, </a:t>
                  </a:r>
                  <a:r>
                    <a:rPr lang="hr-HR" sz="1100">
                      <a:latin typeface="Calibri" pitchFamily="34" charset="0"/>
                    </a:rPr>
                    <a:t>VIII</a:t>
                  </a:r>
                  <a:r>
                    <a:rPr lang="en-US" sz="1100" smtClean="0"/>
                    <a:t>°</a:t>
                  </a:r>
                  <a:r>
                    <a:rPr lang="hr-HR" sz="1100" smtClean="0">
                      <a:latin typeface="Calibri" pitchFamily="34" charset="0"/>
                    </a:rPr>
                    <a:t>, VII</a:t>
                  </a:r>
                  <a:r>
                    <a:rPr lang="en-US" sz="1100" smtClean="0"/>
                    <a:t>°</a:t>
                  </a:r>
                  <a:endParaRPr lang="hr-HR" sz="110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780676" y="2996952"/>
                  <a:ext cx="865943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100" smtClean="0">
                      <a:latin typeface="Calibri" pitchFamily="34" charset="0"/>
                    </a:rPr>
                    <a:t>1323, IX</a:t>
                  </a:r>
                  <a:r>
                    <a:rPr lang="en-US" sz="1100" smtClean="0"/>
                    <a:t>°</a:t>
                  </a:r>
                  <a:r>
                    <a:rPr lang="hr-HR" sz="1100" smtClean="0"/>
                    <a:t> ??</a:t>
                  </a:r>
                  <a:endParaRPr lang="hr-HR" sz="110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779912" y="3175010"/>
                  <a:ext cx="97494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100" smtClean="0">
                      <a:latin typeface="Calibri" pitchFamily="34" charset="0"/>
                    </a:rPr>
                    <a:t>1918, M = 5.2</a:t>
                  </a:r>
                  <a:endParaRPr lang="hr-HR" sz="110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131647" y="3131386"/>
                  <a:ext cx="1003801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100" smtClean="0">
                      <a:latin typeface="Calibri" pitchFamily="34" charset="0"/>
                    </a:rPr>
                    <a:t>1750, VII–VIII</a:t>
                  </a:r>
                  <a:r>
                    <a:rPr lang="en-US" sz="1100" smtClean="0"/>
                    <a:t>°</a:t>
                  </a:r>
                  <a:endParaRPr lang="hr-HR" sz="1100"/>
                </a:p>
              </p:txBody>
            </p:sp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367285" y="4826526"/>
                  <a:ext cx="3717706" cy="15548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2" name="Straight Connector 21"/>
                <p:cNvCxnSpPr/>
                <p:nvPr/>
              </p:nvCxnSpPr>
              <p:spPr>
                <a:xfrm>
                  <a:off x="4572000" y="4928766"/>
                  <a:ext cx="792088" cy="1223962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5855335" y="2851469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b="1" smtClean="0">
                    <a:solidFill>
                      <a:srgbClr val="0C601C"/>
                    </a:solidFill>
                  </a:rPr>
                  <a:t>A</a:t>
                </a:r>
                <a:endParaRPr lang="hr-HR" b="1">
                  <a:solidFill>
                    <a:srgbClr val="0C601C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638757" y="1692993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b="1" smtClean="0">
                    <a:solidFill>
                      <a:srgbClr val="0C601C"/>
                    </a:solidFill>
                  </a:rPr>
                  <a:t>B</a:t>
                </a:r>
                <a:endParaRPr lang="hr-HR" b="1">
                  <a:solidFill>
                    <a:srgbClr val="0C601C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542378" y="4797152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b="1" smtClean="0">
                    <a:solidFill>
                      <a:srgbClr val="0C601C"/>
                    </a:solidFill>
                  </a:rPr>
                  <a:t>B</a:t>
                </a:r>
                <a:endParaRPr lang="hr-HR" b="1">
                  <a:solidFill>
                    <a:srgbClr val="0C601C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419872" y="4797152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b="1" smtClean="0">
                    <a:solidFill>
                      <a:srgbClr val="0C601C"/>
                    </a:solidFill>
                  </a:rPr>
                  <a:t>A</a:t>
                </a:r>
                <a:endParaRPr lang="hr-HR" b="1">
                  <a:solidFill>
                    <a:srgbClr val="0C601C"/>
                  </a:solidFill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384800" y="1094154"/>
                <a:ext cx="2625969" cy="2485292"/>
              </a:xfrm>
              <a:custGeom>
                <a:avLst/>
                <a:gdLst>
                  <a:gd name="connsiteX0" fmla="*/ 2625969 w 2625969"/>
                  <a:gd name="connsiteY0" fmla="*/ 2485292 h 2485292"/>
                  <a:gd name="connsiteX1" fmla="*/ 2282092 w 2625969"/>
                  <a:gd name="connsiteY1" fmla="*/ 2196123 h 2485292"/>
                  <a:gd name="connsiteX2" fmla="*/ 2125785 w 2625969"/>
                  <a:gd name="connsiteY2" fmla="*/ 2063261 h 2485292"/>
                  <a:gd name="connsiteX3" fmla="*/ 1953846 w 2625969"/>
                  <a:gd name="connsiteY3" fmla="*/ 1906954 h 2485292"/>
                  <a:gd name="connsiteX4" fmla="*/ 1820985 w 2625969"/>
                  <a:gd name="connsiteY4" fmla="*/ 1758461 h 2485292"/>
                  <a:gd name="connsiteX5" fmla="*/ 1703754 w 2625969"/>
                  <a:gd name="connsiteY5" fmla="*/ 1609969 h 2485292"/>
                  <a:gd name="connsiteX6" fmla="*/ 1641231 w 2625969"/>
                  <a:gd name="connsiteY6" fmla="*/ 1524000 h 2485292"/>
                  <a:gd name="connsiteX7" fmla="*/ 1508369 w 2625969"/>
                  <a:gd name="connsiteY7" fmla="*/ 1438031 h 2485292"/>
                  <a:gd name="connsiteX8" fmla="*/ 1398954 w 2625969"/>
                  <a:gd name="connsiteY8" fmla="*/ 1297354 h 2485292"/>
                  <a:gd name="connsiteX9" fmla="*/ 1297354 w 2625969"/>
                  <a:gd name="connsiteY9" fmla="*/ 1172308 h 2485292"/>
                  <a:gd name="connsiteX10" fmla="*/ 1242646 w 2625969"/>
                  <a:gd name="connsiteY10" fmla="*/ 1062892 h 2485292"/>
                  <a:gd name="connsiteX11" fmla="*/ 1008185 w 2625969"/>
                  <a:gd name="connsiteY11" fmla="*/ 875323 h 2485292"/>
                  <a:gd name="connsiteX12" fmla="*/ 765908 w 2625969"/>
                  <a:gd name="connsiteY12" fmla="*/ 648677 h 2485292"/>
                  <a:gd name="connsiteX13" fmla="*/ 586154 w 2625969"/>
                  <a:gd name="connsiteY13" fmla="*/ 492369 h 2485292"/>
                  <a:gd name="connsiteX14" fmla="*/ 437662 w 2625969"/>
                  <a:gd name="connsiteY14" fmla="*/ 304800 h 2485292"/>
                  <a:gd name="connsiteX15" fmla="*/ 250092 w 2625969"/>
                  <a:gd name="connsiteY15" fmla="*/ 164123 h 2485292"/>
                  <a:gd name="connsiteX16" fmla="*/ 0 w 2625969"/>
                  <a:gd name="connsiteY16" fmla="*/ 0 h 248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25969" h="2485292">
                    <a:moveTo>
                      <a:pt x="2625969" y="2485292"/>
                    </a:moveTo>
                    <a:lnTo>
                      <a:pt x="2282092" y="2196123"/>
                    </a:lnTo>
                    <a:cubicBezTo>
                      <a:pt x="2198728" y="2125785"/>
                      <a:pt x="2180493" y="2111456"/>
                      <a:pt x="2125785" y="2063261"/>
                    </a:cubicBezTo>
                    <a:cubicBezTo>
                      <a:pt x="2071077" y="2015066"/>
                      <a:pt x="2004646" y="1957754"/>
                      <a:pt x="1953846" y="1906954"/>
                    </a:cubicBezTo>
                    <a:cubicBezTo>
                      <a:pt x="1903046" y="1856154"/>
                      <a:pt x="1862667" y="1807958"/>
                      <a:pt x="1820985" y="1758461"/>
                    </a:cubicBezTo>
                    <a:cubicBezTo>
                      <a:pt x="1779303" y="1708964"/>
                      <a:pt x="1733713" y="1649046"/>
                      <a:pt x="1703754" y="1609969"/>
                    </a:cubicBezTo>
                    <a:cubicBezTo>
                      <a:pt x="1673795" y="1570892"/>
                      <a:pt x="1673795" y="1552656"/>
                      <a:pt x="1641231" y="1524000"/>
                    </a:cubicBezTo>
                    <a:cubicBezTo>
                      <a:pt x="1608667" y="1495344"/>
                      <a:pt x="1548748" y="1475805"/>
                      <a:pt x="1508369" y="1438031"/>
                    </a:cubicBezTo>
                    <a:cubicBezTo>
                      <a:pt x="1467990" y="1400257"/>
                      <a:pt x="1434123" y="1341641"/>
                      <a:pt x="1398954" y="1297354"/>
                    </a:cubicBezTo>
                    <a:cubicBezTo>
                      <a:pt x="1363785" y="1253067"/>
                      <a:pt x="1323405" y="1211385"/>
                      <a:pt x="1297354" y="1172308"/>
                    </a:cubicBezTo>
                    <a:cubicBezTo>
                      <a:pt x="1271303" y="1133231"/>
                      <a:pt x="1290841" y="1112389"/>
                      <a:pt x="1242646" y="1062892"/>
                    </a:cubicBezTo>
                    <a:cubicBezTo>
                      <a:pt x="1194451" y="1013395"/>
                      <a:pt x="1087641" y="944359"/>
                      <a:pt x="1008185" y="875323"/>
                    </a:cubicBezTo>
                    <a:cubicBezTo>
                      <a:pt x="928729" y="806287"/>
                      <a:pt x="836246" y="712503"/>
                      <a:pt x="765908" y="648677"/>
                    </a:cubicBezTo>
                    <a:cubicBezTo>
                      <a:pt x="695570" y="584851"/>
                      <a:pt x="640862" y="549682"/>
                      <a:pt x="586154" y="492369"/>
                    </a:cubicBezTo>
                    <a:cubicBezTo>
                      <a:pt x="531446" y="435056"/>
                      <a:pt x="493672" y="359508"/>
                      <a:pt x="437662" y="304800"/>
                    </a:cubicBezTo>
                    <a:cubicBezTo>
                      <a:pt x="381652" y="250092"/>
                      <a:pt x="323036" y="214923"/>
                      <a:pt x="250092" y="164123"/>
                    </a:cubicBezTo>
                    <a:cubicBezTo>
                      <a:pt x="177148" y="113323"/>
                      <a:pt x="88574" y="56661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V="1">
                <a:off x="6136755" y="1989138"/>
                <a:ext cx="1656184" cy="1002059"/>
              </a:xfrm>
              <a:prstGeom prst="line">
                <a:avLst/>
              </a:prstGeom>
              <a:ln w="28575">
                <a:solidFill>
                  <a:srgbClr val="0C60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3563888" y="5806425"/>
              <a:ext cx="8226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1100" smtClean="0">
                  <a:latin typeface="Calibri" pitchFamily="34" charset="0"/>
                </a:rPr>
                <a:t>Jadranska </a:t>
              </a:r>
            </a:p>
            <a:p>
              <a:pPr algn="ctr"/>
              <a:r>
                <a:rPr lang="hr-HR" sz="1100" smtClean="0">
                  <a:latin typeface="Calibri" pitchFamily="34" charset="0"/>
                </a:rPr>
                <a:t>mikroploča</a:t>
              </a:r>
              <a:endParaRPr lang="hr-HR" sz="1100">
                <a:latin typeface="Calibri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52120" y="5806425"/>
              <a:ext cx="11641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1100" smtClean="0">
                  <a:latin typeface="Calibri" pitchFamily="34" charset="0"/>
                </a:rPr>
                <a:t>Euroazijska ploča</a:t>
              </a:r>
              <a:br>
                <a:rPr lang="hr-HR" sz="1100" smtClean="0">
                  <a:latin typeface="Calibri" pitchFamily="34" charset="0"/>
                </a:rPr>
              </a:br>
              <a:r>
                <a:rPr lang="hr-HR" sz="1100" smtClean="0">
                  <a:latin typeface="Calibri" pitchFamily="34" charset="0"/>
                </a:rPr>
                <a:t>(Dinaridi)</a:t>
              </a:r>
              <a:endParaRPr lang="hr-HR" sz="110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7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" y="139492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Malo statistike...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088" y="1989138"/>
            <a:ext cx="12239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3538" indent="-363538">
              <a:lnSpc>
                <a:spcPct val="90000"/>
              </a:lnSpc>
              <a:spcBef>
                <a:spcPct val="50000"/>
              </a:spcBef>
              <a:defRPr/>
            </a:pPr>
            <a:endParaRPr lang="hr-HR" sz="2800">
              <a:cs typeface="Arial" charset="0"/>
            </a:endParaRPr>
          </a:p>
          <a:p>
            <a:pPr marL="363538" indent="-363538">
              <a:defRPr/>
            </a:pPr>
            <a:endParaRPr lang="hr-HR" sz="2800" baseline="-250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" y="874435"/>
            <a:ext cx="3362340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Za račun seizmičkog hazarda valja napraviti statistiku potresa. </a:t>
            </a:r>
          </a:p>
          <a:p>
            <a:endParaRPr lang="hr-HR" sz="1600">
              <a:latin typeface="Calibri" pitchFamily="34" charset="0"/>
              <a:cs typeface="Calibri" pitchFamily="34" charset="0"/>
            </a:endParaRPr>
          </a:p>
          <a:p>
            <a:r>
              <a:rPr lang="hr-HR" sz="1600" i="1" smtClean="0">
                <a:latin typeface="Calibri" pitchFamily="34" charset="0"/>
                <a:cs typeface="Calibri" pitchFamily="34" charset="0"/>
              </a:rPr>
              <a:t>Primjerice:</a:t>
            </a:r>
          </a:p>
          <a:p>
            <a:endParaRPr lang="hr-HR" sz="1600">
              <a:latin typeface="Calibri" pitchFamily="34" charset="0"/>
              <a:cs typeface="Calibri" pitchFamily="34" charset="0"/>
            </a:endParaRPr>
          </a:p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Koliko se potresa s magnitudom 3.5 ili većom dogodi prosječno u godinu dana na svakih 10.000 km</a:t>
            </a:r>
            <a:r>
              <a:rPr lang="hr-HR" sz="160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r>
              <a:rPr lang="hr-HR" sz="1200" smtClean="0">
                <a:latin typeface="Calibri" pitchFamily="34" charset="0"/>
                <a:cs typeface="Calibri" pitchFamily="34" charset="0"/>
              </a:rPr>
              <a:t>(</a:t>
            </a:r>
            <a:r>
              <a:rPr lang="hr-HR" sz="1200">
                <a:latin typeface="Calibri" pitchFamily="34" charset="0"/>
                <a:cs typeface="Calibri" pitchFamily="34" charset="0"/>
              </a:rPr>
              <a:t>To su potresi koji </a:t>
            </a:r>
            <a:r>
              <a:rPr lang="hr-HR" sz="1200" smtClean="0">
                <a:latin typeface="Calibri" pitchFamily="34" charset="0"/>
                <a:cs typeface="Calibri" pitchFamily="34" charset="0"/>
              </a:rPr>
              <a:t>izazivaju male štete.)</a:t>
            </a:r>
            <a:endParaRPr lang="hr-HR" sz="1200" baseline="30000" smtClean="0">
              <a:latin typeface="Calibri" pitchFamily="34" charset="0"/>
              <a:cs typeface="Calibri" pitchFamily="34" charset="0"/>
            </a:endParaRPr>
          </a:p>
          <a:p>
            <a:endParaRPr lang="hr-HR" sz="1600" baseline="30000">
              <a:latin typeface="Calibri" pitchFamily="34" charset="0"/>
              <a:cs typeface="Calibri" pitchFamily="34" charset="0"/>
            </a:endParaRPr>
          </a:p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Odgovor:</a:t>
            </a:r>
          </a:p>
          <a:p>
            <a:endParaRPr lang="hr-HR" sz="1600">
              <a:latin typeface="Calibri" pitchFamily="34" charset="0"/>
              <a:cs typeface="Calibri" pitchFamily="34" charset="0"/>
            </a:endParaRPr>
          </a:p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Oko Imotskog oko 4 takva potresa,</a:t>
            </a:r>
          </a:p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oko Zagreba 2, u </a:t>
            </a:r>
            <a:r>
              <a:rPr lang="hr-HR" sz="1600" b="1" smtClean="0">
                <a:latin typeface="Calibri" pitchFamily="34" charset="0"/>
                <a:cs typeface="Calibri" pitchFamily="34" charset="0"/>
              </a:rPr>
              <a:t>Istri između 0.01 i 1 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godišnje.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FD04-0867-491B-B368-78E5B22C6F8A}" type="datetime11">
              <a:rPr lang="en-US" smtClean="0"/>
              <a:pPr/>
              <a:t>11:25:22</a:t>
            </a:fld>
            <a:endParaRPr lang="hr-HR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 smtClean="0"/>
              <a:t>Zaštita </a:t>
            </a:r>
            <a:r>
              <a:rPr lang="hr-HR" b="1"/>
              <a:t>i spašavanje u </a:t>
            </a:r>
            <a:r>
              <a:rPr lang="hr-HR" b="1"/>
              <a:t>slučaju </a:t>
            </a:r>
            <a:r>
              <a:rPr lang="hr-HR" b="1" smtClean="0"/>
              <a:t>potresa  - Pula, 14. III. 2013.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4</a:t>
            </a:fld>
            <a:endParaRPr lang="hr-HR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836712"/>
            <a:ext cx="5378739" cy="51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7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" y="139492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Potresna opasnost i ugroženost – osnovni pojmovi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348" y="620688"/>
            <a:ext cx="555378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b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Seizmički hazard </a:t>
            </a:r>
            <a:r>
              <a:rPr lang="hr-HR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ili </a:t>
            </a:r>
            <a:r>
              <a:rPr lang="hr-HR" i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potresna opasnost </a:t>
            </a:r>
            <a:r>
              <a:rPr lang="hr-HR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govori o </a:t>
            </a:r>
            <a:r>
              <a:rPr lang="hr-HR" u="sng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vjerojatnosti</a:t>
            </a:r>
            <a:r>
              <a:rPr lang="hr-HR" i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da se neki </a:t>
            </a:r>
            <a:r>
              <a:rPr lang="hr-HR" u="sng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iznos</a:t>
            </a:r>
            <a:r>
              <a:rPr lang="hr-HR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odabranog parametra trešnje tla premaši u zadanom </a:t>
            </a:r>
            <a:r>
              <a:rPr lang="hr-HR" u="sng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razdoblju</a:t>
            </a:r>
            <a:r>
              <a:rPr lang="hr-HR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hr-HR" smtClean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hr-HR" smtClean="0">
                <a:latin typeface="Calibri" pitchFamily="34" charset="0"/>
                <a:cs typeface="Calibri" pitchFamily="34" charset="0"/>
              </a:rPr>
              <a:t>Parametar kojim opisujemo jakost trešnje je obično: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i="1" smtClean="0">
                <a:latin typeface="Calibri" pitchFamily="34" charset="0"/>
                <a:cs typeface="Calibri" pitchFamily="34" charset="0"/>
              </a:rPr>
              <a:t>intenzitet potresa (I</a:t>
            </a:r>
            <a:r>
              <a:rPr lang="hr-HR" i="1" baseline="-2500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hr-HR" i="1">
                <a:latin typeface="Calibri" pitchFamily="34" charset="0"/>
                <a:cs typeface="Calibri" pitchFamily="34" charset="0"/>
              </a:rPr>
              <a:t>, °MCS</a:t>
            </a:r>
            <a:r>
              <a:rPr lang="hr-HR" i="1" smtClean="0">
                <a:latin typeface="Calibri" pitchFamily="34" charset="0"/>
                <a:cs typeface="Calibri" pitchFamily="34" charset="0"/>
              </a:rPr>
              <a:t>)</a:t>
            </a:r>
            <a:r>
              <a:rPr lang="hr-HR" smtClean="0">
                <a:latin typeface="Calibri" pitchFamily="34" charset="0"/>
                <a:cs typeface="Calibri" pitchFamily="34" charset="0"/>
              </a:rPr>
              <a:t> ili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i="1" smtClean="0">
                <a:latin typeface="Calibri" pitchFamily="34" charset="0"/>
                <a:cs typeface="Calibri" pitchFamily="34" charset="0"/>
              </a:rPr>
              <a:t>maksimalna horizontalna akceleracija tla (a</a:t>
            </a:r>
            <a:r>
              <a:rPr lang="hr-HR" i="1" baseline="-2500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hr-HR">
                <a:latin typeface="Calibri" pitchFamily="34" charset="0"/>
                <a:cs typeface="Calibri" pitchFamily="34" charset="0"/>
              </a:rPr>
              <a:t>, </a:t>
            </a:r>
            <a:r>
              <a:rPr lang="hr-HR" i="1">
                <a:latin typeface="Calibri" pitchFamily="34" charset="0"/>
                <a:cs typeface="Calibri" pitchFamily="34" charset="0"/>
              </a:rPr>
              <a:t>g</a:t>
            </a:r>
            <a:r>
              <a:rPr lang="hr-HR" i="1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1520" y="4405420"/>
            <a:ext cx="8604858" cy="1831892"/>
            <a:chOff x="143606" y="3627026"/>
            <a:chExt cx="8892890" cy="2732970"/>
          </a:xfrm>
        </p:grpSpPr>
        <p:grpSp>
          <p:nvGrpSpPr>
            <p:cNvPr id="7" name="Group 6"/>
            <p:cNvGrpSpPr/>
            <p:nvPr/>
          </p:nvGrpSpPr>
          <p:grpSpPr>
            <a:xfrm>
              <a:off x="143606" y="3627026"/>
              <a:ext cx="8892890" cy="2680140"/>
              <a:chOff x="389146" y="1268760"/>
              <a:chExt cx="8505328" cy="296817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89146" y="1268760"/>
                <a:ext cx="8505328" cy="2968172"/>
                <a:chOff x="389146" y="1268760"/>
                <a:chExt cx="8505328" cy="296817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389146" y="1268760"/>
                  <a:ext cx="8505328" cy="2968172"/>
                  <a:chOff x="155575" y="3425255"/>
                  <a:chExt cx="8505328" cy="2968172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07975" y="3425255"/>
                    <a:ext cx="8352928" cy="2968172"/>
                    <a:chOff x="12996936" y="-1376824"/>
                    <a:chExt cx="18288000" cy="10366284"/>
                  </a:xfrm>
                </p:grpSpPr>
                <p:pic>
                  <p:nvPicPr>
                    <p:cNvPr id="23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2996936" y="-1376824"/>
                      <a:ext cx="18288000" cy="3538458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4" name="Picture 3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2996936" y="2161634"/>
                      <a:ext cx="18288000" cy="3409992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5" name="Picture 4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2996936" y="5589240"/>
                      <a:ext cx="18288000" cy="340022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4484439" y="3501007"/>
                    <a:ext cx="390398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hr-HR" sz="1400" smtClean="0">
                        <a:latin typeface="Calibri" pitchFamily="34" charset="0"/>
                        <a:cs typeface="Calibri" pitchFamily="34" charset="0"/>
                      </a:rPr>
                      <a:t>17.06.2011., Morići (MORI), M = 3.1       (I–Z)</a:t>
                    </a:r>
                    <a:endParaRPr lang="hr-HR" sz="1400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622717" y="3594187"/>
                    <a:ext cx="7964184" cy="22628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hr-HR" sz="1100" smtClean="0">
                        <a:latin typeface="Calibri" pitchFamily="34" charset="0"/>
                        <a:cs typeface="Calibri" pitchFamily="34" charset="0"/>
                      </a:rPr>
                      <a:t>Pomak</a:t>
                    </a:r>
                  </a:p>
                  <a:p>
                    <a:endParaRPr lang="hr-HR" sz="1400">
                      <a:latin typeface="Calibri" pitchFamily="34" charset="0"/>
                      <a:cs typeface="Calibri" pitchFamily="34" charset="0"/>
                    </a:endParaRPr>
                  </a:p>
                  <a:p>
                    <a:endParaRPr lang="hr-HR" sz="1100" smtClean="0">
                      <a:latin typeface="Calibri" pitchFamily="34" charset="0"/>
                      <a:cs typeface="Calibri" pitchFamily="34" charset="0"/>
                    </a:endParaRPr>
                  </a:p>
                  <a:p>
                    <a:r>
                      <a:rPr lang="hr-HR" sz="1100" smtClean="0">
                        <a:latin typeface="Calibri" pitchFamily="34" charset="0"/>
                        <a:cs typeface="Calibri" pitchFamily="34" charset="0"/>
                      </a:rPr>
                      <a:t>Brzina</a:t>
                    </a:r>
                    <a:endParaRPr lang="hr-HR" sz="1100">
                      <a:latin typeface="Calibri" pitchFamily="34" charset="0"/>
                      <a:cs typeface="Calibri" pitchFamily="34" charset="0"/>
                    </a:endParaRPr>
                  </a:p>
                  <a:p>
                    <a:endParaRPr lang="hr-HR" sz="1100" smtClean="0">
                      <a:latin typeface="Calibri" pitchFamily="34" charset="0"/>
                      <a:cs typeface="Calibri" pitchFamily="34" charset="0"/>
                    </a:endParaRPr>
                  </a:p>
                  <a:p>
                    <a:endParaRPr lang="hr-HR" sz="1400">
                      <a:latin typeface="Calibri" pitchFamily="34" charset="0"/>
                      <a:cs typeface="Calibri" pitchFamily="34" charset="0"/>
                    </a:endParaRPr>
                  </a:p>
                  <a:p>
                    <a:r>
                      <a:rPr lang="hr-HR" sz="1100" smtClean="0">
                        <a:latin typeface="Calibri" pitchFamily="34" charset="0"/>
                        <a:cs typeface="Calibri" pitchFamily="34" charset="0"/>
                      </a:rPr>
                      <a:t>Ubrzanje</a:t>
                    </a:r>
                    <a:endParaRPr lang="hr-HR" sz="1100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155575" y="3425255"/>
                    <a:ext cx="467142" cy="29681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1115616" y="1844825"/>
                  <a:ext cx="1944216" cy="3813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900" smtClean="0"/>
                    <a:t>P                                          S</a:t>
                  </a:r>
                  <a:endParaRPr lang="hr-HR" sz="900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1115616" y="2772008"/>
                <a:ext cx="1944216" cy="38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900" smtClean="0"/>
                  <a:t>P                                           S</a:t>
                </a:r>
                <a:endParaRPr lang="hr-HR" sz="9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15616" y="3750140"/>
                <a:ext cx="1944216" cy="38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900" smtClean="0"/>
                  <a:t>P                                           S</a:t>
                </a:r>
                <a:endParaRPr lang="hr-HR" sz="900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3146092" y="6182267"/>
              <a:ext cx="44464" cy="41283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>
                  <a:alpha val="7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rgbClr val="C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79349" y="6239327"/>
              <a:ext cx="350153" cy="67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198177" y="6153372"/>
              <a:ext cx="481477" cy="4953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609622" y="5946746"/>
              <a:ext cx="3285100" cy="413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smtClean="0">
                  <a:latin typeface="Calibri" pitchFamily="34" charset="0"/>
                  <a:cs typeface="Calibri" pitchFamily="34" charset="0"/>
                </a:rPr>
                <a:t>Maksimalna akceleracija</a:t>
              </a:r>
              <a:endParaRPr lang="hr-HR" sz="120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6" name="Picture 2" descr="D:\Elaborati\Jablanica\Karte\karte izoseista\140219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9181" y="548681"/>
            <a:ext cx="3218469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4B827-6677-4B6A-A8D6-C0EEF6AF9EC0}" type="datetime11">
              <a:rPr lang="en-US" smtClean="0"/>
              <a:pPr/>
              <a:t>14:16:48</a:t>
            </a:fld>
            <a:endParaRPr lang="hr-H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b="1"/>
              <a:t>Zaštita i spašavanje u slučaju potresa  - Pula, 14. III. 2013. 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5</a:t>
            </a:fld>
            <a:endParaRPr lang="hr-HR" smtClean="0"/>
          </a:p>
        </p:txBody>
      </p:sp>
      <p:sp>
        <p:nvSpPr>
          <p:cNvPr id="9" name="Rectangle 8"/>
          <p:cNvSpPr/>
          <p:nvPr/>
        </p:nvSpPr>
        <p:spPr>
          <a:xfrm>
            <a:off x="158589" y="2924944"/>
            <a:ext cx="8857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mtClean="0">
                <a:latin typeface="Calibri" pitchFamily="34" charset="0"/>
                <a:cs typeface="Calibri" pitchFamily="34" charset="0"/>
              </a:rPr>
              <a:t>Promatrano </a:t>
            </a:r>
            <a:r>
              <a:rPr lang="hr-HR">
                <a:latin typeface="Calibri" pitchFamily="34" charset="0"/>
                <a:cs typeface="Calibri" pitchFamily="34" charset="0"/>
              </a:rPr>
              <a:t>razdoblje ovisi o</a:t>
            </a:r>
            <a:r>
              <a:rPr lang="hr-HR" i="1">
                <a:latin typeface="Calibri" pitchFamily="34" charset="0"/>
                <a:cs typeface="Calibri" pitchFamily="34" charset="0"/>
              </a:rPr>
              <a:t> </a:t>
            </a:r>
            <a:r>
              <a:rPr lang="hr-HR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riziku</a:t>
            </a:r>
            <a:r>
              <a:rPr lang="hr-HR" i="1">
                <a:latin typeface="Calibri" pitchFamily="34" charset="0"/>
                <a:cs typeface="Calibri" pitchFamily="34" charset="0"/>
              </a:rPr>
              <a:t> </a:t>
            </a:r>
            <a:r>
              <a:rPr lang="hr-HR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(ugroženosti) </a:t>
            </a:r>
            <a:r>
              <a:rPr lang="hr-HR">
                <a:latin typeface="Calibri" pitchFamily="34" charset="0"/>
                <a:cs typeface="Calibri" pitchFamily="34" charset="0"/>
              </a:rPr>
              <a:t>koji želimo preuzeti. Uobičajeno je za »obične« zgrade uzeti razdoblje od 50 godina i vjerojatnost od 10</a:t>
            </a:r>
            <a:r>
              <a:rPr lang="hr-HR" smtClean="0">
                <a:latin typeface="Calibri" pitchFamily="34" charset="0"/>
                <a:cs typeface="Calibri" pitchFamily="34" charset="0"/>
              </a:rPr>
              <a:t>%.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>
                <a:latin typeface="Calibri" pitchFamily="34" charset="0"/>
                <a:cs typeface="Calibri" pitchFamily="34" charset="0"/>
              </a:rPr>
              <a:t>Takav će se događaj ponavljati u prosjeku svakih 475 godina, pa često govorimo o hazardu na razini </a:t>
            </a:r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povratnog razdoblja </a:t>
            </a:r>
            <a:r>
              <a:rPr lang="hr-HR">
                <a:latin typeface="Calibri" pitchFamily="34" charset="0"/>
                <a:cs typeface="Calibri" pitchFamily="34" charset="0"/>
              </a:rPr>
              <a:t>od 475 </a:t>
            </a:r>
            <a:r>
              <a:rPr lang="hr-HR" smtClean="0">
                <a:latin typeface="Calibri" pitchFamily="34" charset="0"/>
                <a:cs typeface="Calibri" pitchFamily="34" charset="0"/>
              </a:rPr>
              <a:t>godina (ali BEZ periodičnosti!).</a:t>
            </a:r>
            <a:endParaRPr lang="hr-HR" i="1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" y="116632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Hrvatska karta potresne opasnosti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908720"/>
            <a:ext cx="820757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hr-HR" sz="2200" smtClean="0">
                <a:latin typeface="Calibri" pitchFamily="34" charset="0"/>
                <a:cs typeface="Calibri" pitchFamily="34" charset="0"/>
              </a:rPr>
              <a:t>Postupkom pridruživanja EU, Hrvatska je preuzela i legislativne obveze –Eurokodovi! Eurokod-8 je onaj koji govori o protupotresnoj gradnji.</a:t>
            </a:r>
          </a:p>
          <a:p>
            <a:pPr marL="179388" indent="-179388">
              <a:buFont typeface="Arial" pitchFamily="34" charset="0"/>
              <a:buChar char="•"/>
            </a:pPr>
            <a:endParaRPr lang="hr-HR" sz="2200" smtClean="0">
              <a:latin typeface="Calibri" pitchFamily="34" charset="0"/>
              <a:cs typeface="Calibri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hr-HR" sz="2200" smtClean="0">
                <a:latin typeface="Calibri" pitchFamily="34" charset="0"/>
                <a:cs typeface="Calibri" pitchFamily="34" charset="0"/>
              </a:rPr>
              <a:t>Za njegovu primjenu nužno je u </a:t>
            </a:r>
            <a:r>
              <a:rPr lang="hr-HR" sz="2200" i="1" smtClean="0">
                <a:latin typeface="Calibri" pitchFamily="34" charset="0"/>
                <a:cs typeface="Calibri" pitchFamily="34" charset="0"/>
              </a:rPr>
              <a:t>Nacionalnom dodatku </a:t>
            </a:r>
            <a:r>
              <a:rPr lang="hr-HR" sz="2200" smtClean="0">
                <a:latin typeface="Calibri" pitchFamily="34" charset="0"/>
                <a:cs typeface="Calibri" pitchFamily="34" charset="0"/>
              </a:rPr>
              <a:t>definirati osnovnu razinu potresnog hazarda, koja tada služi kao osnova za sve daljnje proračune. To se nije moglo sa </a:t>
            </a:r>
            <a:r>
              <a:rPr lang="hr-HR" sz="2200" smtClean="0">
                <a:latin typeface="Calibri" pitchFamily="34" charset="0"/>
                <a:cs typeface="Calibri" pitchFamily="34" charset="0"/>
              </a:rPr>
              <a:t>starom </a:t>
            </a:r>
            <a:r>
              <a:rPr lang="hr-HR" sz="2200" smtClean="0">
                <a:latin typeface="Calibri" pitchFamily="34" charset="0"/>
                <a:cs typeface="Calibri" pitchFamily="34" charset="0"/>
              </a:rPr>
              <a:t>kartom ...</a:t>
            </a:r>
          </a:p>
          <a:p>
            <a:pPr marL="179388" indent="-179388">
              <a:buFont typeface="Arial" pitchFamily="34" charset="0"/>
              <a:buChar char="•"/>
            </a:pPr>
            <a:endParaRPr lang="hr-HR" sz="2200" smtClean="0">
              <a:latin typeface="Calibri" pitchFamily="34" charset="0"/>
              <a:cs typeface="Calibri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hr-HR" sz="2200" smtClean="0">
                <a:latin typeface="Calibri" pitchFamily="34" charset="0"/>
                <a:cs typeface="Calibri" pitchFamily="34" charset="0"/>
              </a:rPr>
              <a:t>Nakon </a:t>
            </a:r>
            <a:r>
              <a:rPr lang="hr-HR" sz="2200">
                <a:latin typeface="Calibri" pitchFamily="34" charset="0"/>
                <a:cs typeface="Calibri" pitchFamily="34" charset="0"/>
              </a:rPr>
              <a:t>inicijative s Geofizičkog odsjeka prema Hrvatskom zavodu za norme (2008. g</a:t>
            </a:r>
            <a:r>
              <a:rPr lang="hr-HR" sz="2200" smtClean="0">
                <a:latin typeface="Calibri" pitchFamily="34" charset="0"/>
                <a:cs typeface="Calibri" pitchFamily="34" charset="0"/>
              </a:rPr>
              <a:t>.), nakon brojnih sastanaka, pregovora i dogovora, karta je izrađena te ju je HZN početkom 2012. službeno prihvatio i uvrstio u Nacionalni dodatak Eurokodu-8.</a:t>
            </a:r>
          </a:p>
          <a:p>
            <a:pPr marL="179388" indent="-179388">
              <a:buFont typeface="Arial" pitchFamily="34" charset="0"/>
              <a:buChar char="•"/>
            </a:pPr>
            <a:endParaRPr lang="hr-HR" sz="2200" smtClean="0">
              <a:latin typeface="Calibri" pitchFamily="34" charset="0"/>
              <a:cs typeface="Calibri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hr-HR" sz="2200" smtClean="0">
                <a:latin typeface="Calibri" pitchFamily="34" charset="0"/>
                <a:cs typeface="Calibri" pitchFamily="34" charset="0"/>
              </a:rPr>
              <a:t>Dogovoreno je da se karta neće tiskati, nego će biti slobodno dostupna na internetu. 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3547D-E778-495E-94D5-00B8D49B37C8}" type="datetime11">
              <a:rPr lang="en-US" smtClean="0"/>
              <a:pPr/>
              <a:t>14:16:53</a:t>
            </a:fld>
            <a:endParaRPr lang="hr-HR"/>
          </a:p>
        </p:txBody>
      </p:sp>
      <p:sp>
        <p:nvSpPr>
          <p:cNvPr id="12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/>
              <a:t>Zaštita i spašavanje u slučaju potresa  - Pula, 14. III. 2013.</a:t>
            </a:r>
            <a:r>
              <a:rPr lang="pl-PL" smtClean="0"/>
              <a:t>.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6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0616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" y="139492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Hrvatski katalog potresa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088" y="1989138"/>
            <a:ext cx="12239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3538" indent="-363538">
              <a:lnSpc>
                <a:spcPct val="90000"/>
              </a:lnSpc>
              <a:spcBef>
                <a:spcPct val="50000"/>
              </a:spcBef>
              <a:defRPr/>
            </a:pPr>
            <a:endParaRPr lang="hr-HR" sz="2800">
              <a:cs typeface="Arial" charset="0"/>
            </a:endParaRPr>
          </a:p>
          <a:p>
            <a:pPr marL="363538" indent="-363538">
              <a:defRPr/>
            </a:pPr>
            <a:endParaRPr lang="hr-HR" sz="2800" baseline="-250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51520" y="5357813"/>
            <a:ext cx="2463105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r-HR" sz="1100">
                <a:cs typeface="Arial" charset="0"/>
              </a:rPr>
              <a:t>Epicentri potresa prema Hrvatskom katalogu potresa (preko </a:t>
            </a:r>
            <a:r>
              <a:rPr lang="hr-HR" sz="1100" smtClean="0">
                <a:cs typeface="Arial" charset="0"/>
              </a:rPr>
              <a:t>55000 potresa) pr</a:t>
            </a:r>
            <a:r>
              <a:rPr lang="hr-HR" sz="1100">
                <a:cs typeface="Arial" charset="0"/>
              </a:rPr>
              <a:t>. Kr. – </a:t>
            </a:r>
            <a:r>
              <a:rPr lang="hr-HR" sz="1100" smtClean="0">
                <a:cs typeface="Arial" charset="0"/>
              </a:rPr>
              <a:t>2011.</a:t>
            </a:r>
            <a:endParaRPr lang="hr-HR" sz="1100"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lum bright="12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692696"/>
            <a:ext cx="5878800" cy="5593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9540" y="703134"/>
            <a:ext cx="30404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Nužan uvjet za procjenu hazarda je postojanje DOBROG kataloga potresa</a:t>
            </a:r>
          </a:p>
          <a:p>
            <a:pPr marL="285750" indent="-285750">
              <a:buFont typeface="Arial" pitchFamily="34" charset="0"/>
              <a:buChar char="•"/>
            </a:pPr>
            <a:endParaRPr lang="hr-HR" sz="160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Katalog mora 	</a:t>
            </a:r>
            <a:br>
              <a:rPr lang="hr-HR" sz="1600" smtClean="0">
                <a:latin typeface="Calibri" pitchFamily="34" charset="0"/>
                <a:cs typeface="Calibri" pitchFamily="34" charset="0"/>
              </a:rPr>
            </a:br>
            <a:r>
              <a:rPr lang="hr-HR" sz="1600" smtClean="0">
                <a:latin typeface="Calibri" pitchFamily="34" charset="0"/>
                <a:cs typeface="Calibri" pitchFamily="34" charset="0"/>
              </a:rPr>
              <a:t>– biti POTPUN</a:t>
            </a:r>
            <a:br>
              <a:rPr lang="hr-HR" sz="1600" smtClean="0">
                <a:latin typeface="Calibri" pitchFamily="34" charset="0"/>
                <a:cs typeface="Calibri" pitchFamily="34" charset="0"/>
              </a:rPr>
            </a:br>
            <a:r>
              <a:rPr lang="hr-HR" sz="1600" smtClean="0">
                <a:latin typeface="Calibri" pitchFamily="34" charset="0"/>
                <a:cs typeface="Calibri" pitchFamily="34" charset="0"/>
              </a:rPr>
              <a:t>– biti HOMOGEN</a:t>
            </a:r>
            <a:br>
              <a:rPr lang="hr-HR" sz="1600" smtClean="0">
                <a:latin typeface="Calibri" pitchFamily="34" charset="0"/>
                <a:cs typeface="Calibri" pitchFamily="34" charset="0"/>
              </a:rPr>
            </a:br>
            <a:r>
              <a:rPr lang="hr-HR" sz="1600" smtClean="0">
                <a:latin typeface="Calibri" pitchFamily="34" charset="0"/>
                <a:cs typeface="Calibri" pitchFamily="34" charset="0"/>
              </a:rPr>
              <a:t>– pokrivati i susjedna područja</a:t>
            </a:r>
          </a:p>
          <a:p>
            <a:pPr marL="285750" indent="-285750">
              <a:buFont typeface="Arial" pitchFamily="34" charset="0"/>
              <a:buChar char="•"/>
            </a:pPr>
            <a:endParaRPr lang="hr-HR" sz="160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Hrvatski katalog potresa </a:t>
            </a:r>
            <a:br>
              <a:rPr lang="hr-HR" sz="1600" smtClean="0">
                <a:latin typeface="Calibri" pitchFamily="34" charset="0"/>
                <a:cs typeface="Calibri" pitchFamily="34" charset="0"/>
              </a:rPr>
            </a:br>
            <a:r>
              <a:rPr lang="hr-HR" sz="1600" smtClean="0">
                <a:latin typeface="Calibri" pitchFamily="34" charset="0"/>
                <a:cs typeface="Calibri" pitchFamily="34" charset="0"/>
              </a:rPr>
              <a:t>danas sadrži podatke o više </a:t>
            </a:r>
            <a:br>
              <a:rPr lang="hr-HR" sz="1600" smtClean="0">
                <a:latin typeface="Calibri" pitchFamily="34" charset="0"/>
                <a:cs typeface="Calibri" pitchFamily="34" charset="0"/>
              </a:rPr>
            </a:br>
            <a:r>
              <a:rPr lang="hr-HR" sz="1600" smtClean="0">
                <a:latin typeface="Calibri" pitchFamily="34" charset="0"/>
                <a:cs typeface="Calibri" pitchFamily="34" charset="0"/>
              </a:rPr>
              <a:t>od 55000 potresa u Hrvatskoj </a:t>
            </a:r>
            <a:br>
              <a:rPr lang="hr-HR" sz="1600" smtClean="0">
                <a:latin typeface="Calibri" pitchFamily="34" charset="0"/>
                <a:cs typeface="Calibri" pitchFamily="34" charset="0"/>
              </a:rPr>
            </a:br>
            <a:r>
              <a:rPr lang="hr-HR" sz="1600" smtClean="0">
                <a:latin typeface="Calibri" pitchFamily="34" charset="0"/>
                <a:cs typeface="Calibri" pitchFamily="34" charset="0"/>
              </a:rPr>
              <a:t>i okolnim područjima </a:t>
            </a:r>
            <a:endParaRPr lang="hr-HR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6FD04-0867-491B-B368-78E5B22C6F8A}" type="datetime11">
              <a:rPr lang="en-US" smtClean="0"/>
              <a:pPr/>
              <a:t>14:17:04</a:t>
            </a:fld>
            <a:endParaRPr lang="hr-HR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/>
              <a:t>Zaštita i spašavanje u slučaju potresa  - Pula, 14. III. 2013. 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7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0334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72225" y="616585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sz="2400">
              <a:solidFill>
                <a:srgbClr val="0002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414" y="116632"/>
            <a:ext cx="87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Statistička analiza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088" y="1989138"/>
            <a:ext cx="12239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3538" indent="-363538">
              <a:lnSpc>
                <a:spcPct val="90000"/>
              </a:lnSpc>
              <a:spcBef>
                <a:spcPct val="50000"/>
              </a:spcBef>
              <a:defRPr/>
            </a:pPr>
            <a:endParaRPr lang="hr-HR" sz="2800">
              <a:cs typeface="Arial" charset="0"/>
            </a:endParaRPr>
          </a:p>
          <a:p>
            <a:pPr marL="363538" indent="-363538">
              <a:defRPr/>
            </a:pPr>
            <a:endParaRPr lang="hr-HR" sz="2800" baseline="-250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612" y="750198"/>
            <a:ext cx="44306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Razmatrani teritorij je razdijeljen pravilnom  mrežom na kvadrate 5.5 × 5.5 km</a:t>
            </a:r>
          </a:p>
          <a:p>
            <a:pPr marL="285750" indent="-285750">
              <a:buFont typeface="Arial" pitchFamily="34" charset="0"/>
              <a:buChar char="•"/>
            </a:pPr>
            <a:endParaRPr lang="hr-HR" sz="160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1600" b="1" smtClean="0">
                <a:latin typeface="Calibri" pitchFamily="34" charset="0"/>
                <a:cs typeface="Calibri" pitchFamily="34" charset="0"/>
              </a:rPr>
              <a:t>Za svaki su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 </a:t>
            </a:r>
            <a:r>
              <a:rPr lang="hr-HR" sz="1600" b="1" smtClean="0">
                <a:latin typeface="Calibri" pitchFamily="34" charset="0"/>
                <a:cs typeface="Calibri" pitchFamily="34" charset="0"/>
              </a:rPr>
              <a:t>kvadrat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, na temelju analize potpunosti kataloga, poznate seizmičnosti, i seizmotektonskih razmatranja izračunati parametri koji statistički definiraju pojavu potresa u tom području.</a:t>
            </a:r>
            <a:endParaRPr lang="hr-HR" sz="16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914" y="116632"/>
            <a:ext cx="4326582" cy="4150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27"/>
          <p:cNvGrpSpPr/>
          <p:nvPr/>
        </p:nvGrpSpPr>
        <p:grpSpPr>
          <a:xfrm>
            <a:off x="280414" y="2996952"/>
            <a:ext cx="3499498" cy="3168898"/>
            <a:chOff x="3851920" y="4206831"/>
            <a:chExt cx="2583702" cy="2377492"/>
          </a:xfrm>
        </p:grpSpPr>
        <p:grpSp>
          <p:nvGrpSpPr>
            <p:cNvPr id="14" name="Group 26"/>
            <p:cNvGrpSpPr/>
            <p:nvPr/>
          </p:nvGrpSpPr>
          <p:grpSpPr>
            <a:xfrm>
              <a:off x="3851920" y="4206831"/>
              <a:ext cx="2583702" cy="2377492"/>
              <a:chOff x="3851920" y="4206831"/>
              <a:chExt cx="2583702" cy="2377492"/>
            </a:xfrm>
          </p:grpSpPr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851920" y="4206831"/>
                <a:ext cx="2583702" cy="23774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87368" y="5517232"/>
                <a:ext cx="841272" cy="8717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531834" y="4486671"/>
              <a:ext cx="715850" cy="2078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200" smtClean="0">
                  <a:latin typeface="Calibri" pitchFamily="34" charset="0"/>
                  <a:cs typeface="Calibri" pitchFamily="34" charset="0"/>
                </a:rPr>
                <a:t>HR, SLO, BiH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64111" y="5157192"/>
            <a:ext cx="201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log N = a – bM</a:t>
            </a:r>
            <a:endParaRPr lang="hr-HR" sz="24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32532" y="4743552"/>
            <a:ext cx="3079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smtClean="0">
                <a:latin typeface="Calibri" pitchFamily="34" charset="0"/>
                <a:cs typeface="Calibri" pitchFamily="34" charset="0"/>
              </a:rPr>
              <a:t>Gutenberg-Richterova relacija:</a:t>
            </a:r>
            <a:endParaRPr lang="hr-HR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A174-5CD6-4F81-BE49-0909ECDDBC08}" type="datetime11">
              <a:rPr lang="en-US" smtClean="0"/>
              <a:pPr/>
              <a:t>14:17:08</a:t>
            </a:fld>
            <a:endParaRPr lang="hr-HR"/>
          </a:p>
        </p:txBody>
      </p:sp>
      <p:sp>
        <p:nvSpPr>
          <p:cNvPr id="20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/>
              <a:t>Zaštita i spašavanje u slučaju potresa  - Pula, 14. III. 2013. 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8</a:t>
            </a:fld>
            <a:endParaRPr lang="hr-HR" smtClean="0"/>
          </a:p>
        </p:txBody>
      </p:sp>
      <p:sp>
        <p:nvSpPr>
          <p:cNvPr id="23" name="Rectangle 22"/>
          <p:cNvSpPr/>
          <p:nvPr/>
        </p:nvSpPr>
        <p:spPr>
          <a:xfrm>
            <a:off x="4211960" y="573325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mtClean="0">
                <a:latin typeface="Calibri" pitchFamily="34" charset="0"/>
                <a:cs typeface="Calibri" pitchFamily="34" charset="0"/>
              </a:rPr>
              <a:t>Ovo je jedna od fundamentalnih relacija u znanosti! 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712" y="116632"/>
            <a:ext cx="872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Statistička analiza</a:t>
            </a:r>
            <a:endParaRPr lang="hr-HR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088" y="1989138"/>
            <a:ext cx="12239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3538" indent="-363538">
              <a:lnSpc>
                <a:spcPct val="90000"/>
              </a:lnSpc>
              <a:spcBef>
                <a:spcPct val="50000"/>
              </a:spcBef>
              <a:defRPr/>
            </a:pPr>
            <a:endParaRPr lang="hr-HR" sz="2800">
              <a:cs typeface="Arial" charset="0"/>
            </a:endParaRPr>
          </a:p>
          <a:p>
            <a:pPr marL="363538" indent="-363538">
              <a:defRPr/>
            </a:pPr>
            <a:endParaRPr lang="hr-HR" sz="2800" baseline="-250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712" y="919416"/>
            <a:ext cx="526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Pri tome je valjalo odrediti još i: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dominantni smjer pružanja seizmogenih rasjeda,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smtClean="0">
                <a:latin typeface="Calibri" pitchFamily="34" charset="0"/>
                <a:cs typeface="Calibri" pitchFamily="34" charset="0"/>
              </a:rPr>
              <a:t>najveće magnitude (</a:t>
            </a:r>
            <a:r>
              <a:rPr lang="hr-HR" sz="1600" i="1" smtClean="0">
                <a:latin typeface="Calibri" pitchFamily="34" charset="0"/>
                <a:cs typeface="Calibri" pitchFamily="34" charset="0"/>
              </a:rPr>
              <a:t>M</a:t>
            </a:r>
            <a:r>
              <a:rPr lang="hr-HR" sz="1600" i="1" baseline="-2500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) potresa koji se mogu dogoditi.</a:t>
            </a:r>
            <a:endParaRPr lang="hr-HR" sz="16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124" y="116632"/>
            <a:ext cx="3282746" cy="2677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11294"/>
            <a:ext cx="295424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46510" y="1844824"/>
            <a:ext cx="53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Za svaki kvadratić sada znamo učestalost pojavljivanja potresa za razne magnitude </a:t>
            </a:r>
            <a:r>
              <a:rPr lang="hr-HR" sz="1600" b="1" i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(a, b</a:t>
            </a:r>
            <a:r>
              <a:rPr lang="hr-HR" sz="1600" b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hr-HR" sz="1600" b="1" i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hr-HR" sz="1600" b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1600" b="1" i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M</a:t>
            </a:r>
            <a:r>
              <a:rPr lang="hr-HR" sz="1600" b="1" i="1" baseline="-2500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hr-HR" sz="1600" b="1" i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1600" b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 geometriju izvora</a:t>
            </a:r>
            <a:endParaRPr lang="hr-HR" sz="1600" b="1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FB77-166F-4981-B9AF-29030AED6608}" type="datetime11">
              <a:rPr lang="en-US" smtClean="0"/>
              <a:pPr/>
              <a:t>14:17:13</a:t>
            </a:fld>
            <a:endParaRPr lang="hr-HR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107504" y="6492875"/>
            <a:ext cx="5384621" cy="365125"/>
          </a:xfrm>
        </p:spPr>
        <p:txBody>
          <a:bodyPr/>
          <a:lstStyle/>
          <a:p>
            <a:r>
              <a:rPr lang="hr-HR" b="1"/>
              <a:t>Zaštita i spašavanje u slučaju potresa  - Pula, 14. III. 2013. </a:t>
            </a:r>
            <a:r>
              <a:rPr lang="pl-PL" smtClean="0"/>
              <a:t>		</a:t>
            </a:r>
            <a:fld id="{4FBD3566-5DEF-4D2A-9D58-1E7804244C3D}" type="slidenum">
              <a:rPr lang="pl-PL" smtClean="0"/>
              <a:pPr/>
              <a:t>9</a:t>
            </a:fld>
            <a:endParaRPr lang="hr-HR" smtClean="0"/>
          </a:p>
        </p:txBody>
      </p:sp>
      <p:sp>
        <p:nvSpPr>
          <p:cNvPr id="13" name="TextBox 12"/>
          <p:cNvSpPr txBox="1"/>
          <p:nvPr/>
        </p:nvSpPr>
        <p:spPr>
          <a:xfrm>
            <a:off x="3405430" y="3000267"/>
            <a:ext cx="5551432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Sada je moguće izračunati </a:t>
            </a:r>
            <a:r>
              <a:rPr lang="hr-HR" sz="1600" b="1" smtClean="0">
                <a:latin typeface="Calibri" pitchFamily="34" charset="0"/>
                <a:cs typeface="Calibri" pitchFamily="34" charset="0"/>
              </a:rPr>
              <a:t>sintetički katalog potresa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 za dugačko razdoblje (ovdje 2.000.000 godina) kao uniju sintetičkih kataloga za svaki elementarni kvadratić.</a:t>
            </a:r>
          </a:p>
          <a:p>
            <a:endParaRPr lang="hr-HR" sz="1400" i="1" baseline="-25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5228" y="3919668"/>
            <a:ext cx="5385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Atenuacijske relacije </a:t>
            </a:r>
            <a:r>
              <a:rPr lang="hr-HR" sz="1600">
                <a:latin typeface="Calibri" pitchFamily="34" charset="0"/>
                <a:cs typeface="Calibri" pitchFamily="34" charset="0"/>
              </a:rPr>
              <a:t>omogućuju procjenu </a:t>
            </a:r>
            <a:r>
              <a:rPr lang="hr-HR" sz="1600" i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hr-HR" sz="1600" i="1" baseline="-2500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hr-HR" sz="16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hr-HR" sz="1600">
                <a:latin typeface="Calibri" pitchFamily="34" charset="0"/>
                <a:cs typeface="Calibri" pitchFamily="34" charset="0"/>
              </a:rPr>
              <a:t>temelju magnitude, udaljenosti žarišta potresa, i još nekih 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parametara.</a:t>
            </a:r>
            <a:r>
              <a:rPr lang="hr-HR" sz="1600">
                <a:latin typeface="Calibri" pitchFamily="34" charset="0"/>
                <a:cs typeface="Calibri" pitchFamily="34" charset="0"/>
              </a:rPr>
              <a:t> 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Koristili smo 6 takvih relacija.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3761" y="4800467"/>
            <a:ext cx="5605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smtClean="0">
                <a:latin typeface="Calibri" pitchFamily="34" charset="0"/>
                <a:cs typeface="Calibri" pitchFamily="34" charset="0"/>
              </a:rPr>
              <a:t>Za </a:t>
            </a:r>
            <a:r>
              <a:rPr lang="hr-HR" sz="1600" b="1" smtClean="0">
                <a:latin typeface="Calibri" pitchFamily="34" charset="0"/>
                <a:cs typeface="Calibri" pitchFamily="34" charset="0"/>
              </a:rPr>
              <a:t>svaki potres 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izračunata je očekivana maksimalna akceleracija </a:t>
            </a:r>
            <a:r>
              <a:rPr lang="hr-HR" sz="1600" i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hr-HR" sz="1600" i="1" baseline="-25000" smtClean="0">
                <a:latin typeface="Calibri" pitchFamily="34" charset="0"/>
                <a:cs typeface="Calibri" pitchFamily="34" charset="0"/>
              </a:rPr>
              <a:t>max 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 u </a:t>
            </a:r>
            <a:r>
              <a:rPr lang="hr-HR" sz="1600" b="1" smtClean="0">
                <a:latin typeface="Calibri" pitchFamily="34" charset="0"/>
                <a:cs typeface="Calibri" pitchFamily="34" charset="0"/>
              </a:rPr>
              <a:t>svakom čvoru mreže 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koristeći svaku od </a:t>
            </a:r>
            <a:r>
              <a:rPr lang="hr-HR" sz="1600" b="1" smtClean="0">
                <a:latin typeface="Calibri" pitchFamily="34" charset="0"/>
                <a:cs typeface="Calibri" pitchFamily="34" charset="0"/>
              </a:rPr>
              <a:t>6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 atenuacijskih relacija, te svaki od </a:t>
            </a:r>
            <a:r>
              <a:rPr lang="hr-HR" sz="1600" b="1" smtClean="0">
                <a:latin typeface="Calibri" pitchFamily="34" charset="0"/>
                <a:cs typeface="Calibri" pitchFamily="34" charset="0"/>
              </a:rPr>
              <a:t>6</a:t>
            </a:r>
            <a:r>
              <a:rPr lang="hr-HR" sz="1600" smtClean="0">
                <a:latin typeface="Calibri" pitchFamily="34" charset="0"/>
                <a:cs typeface="Calibri" pitchFamily="34" charset="0"/>
              </a:rPr>
              <a:t> modela seizmičnosti </a:t>
            </a:r>
            <a:r>
              <a:rPr lang="hr-HR" sz="1600" smtClean="0">
                <a:latin typeface="Calibri" pitchFamily="34" charset="0"/>
                <a:cs typeface="Calibri" pitchFamily="34" charset="0"/>
                <a:sym typeface="Symbol"/>
              </a:rPr>
              <a:t> </a:t>
            </a:r>
            <a:r>
              <a:rPr lang="hr-HR" sz="1600" b="1" smtClean="0">
                <a:latin typeface="Calibri" pitchFamily="34" charset="0"/>
                <a:cs typeface="Calibri" pitchFamily="34" charset="0"/>
                <a:sym typeface="Symbol"/>
              </a:rPr>
              <a:t>36 </a:t>
            </a:r>
            <a:r>
              <a:rPr lang="hr-HR" sz="1600" b="1">
                <a:latin typeface="Calibri" pitchFamily="34" charset="0"/>
                <a:cs typeface="Calibri" pitchFamily="34" charset="0"/>
                <a:sym typeface="Symbol"/>
              </a:rPr>
              <a:t>karata </a:t>
            </a:r>
            <a:r>
              <a:rPr lang="hr-HR" sz="1600">
                <a:latin typeface="Calibri" pitchFamily="34" charset="0"/>
                <a:cs typeface="Calibri" pitchFamily="34" charset="0"/>
                <a:sym typeface="Symbol"/>
              </a:rPr>
              <a:t>kojima izražavamo epistemičku nepouzdanost </a:t>
            </a:r>
            <a:r>
              <a:rPr lang="hr-HR" sz="1600" smtClean="0">
                <a:latin typeface="Calibri" pitchFamily="34" charset="0"/>
                <a:cs typeface="Calibri" pitchFamily="34" charset="0"/>
                <a:sym typeface="Symbol"/>
              </a:rPr>
              <a:t></a:t>
            </a:r>
            <a:endParaRPr lang="hr-HR" b="1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800" y="5927009"/>
            <a:ext cx="625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Symbol"/>
              </a:rPr>
              <a:t></a:t>
            </a:r>
            <a:r>
              <a:rPr lang="hr-HR" b="1" i="1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hr-HR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/>
              </a:rPr>
              <a:t>Konačna karta je medijan tih 36 karata u svakoj točki mreže.</a:t>
            </a:r>
            <a:endParaRPr lang="hr-HR" b="1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11805</TotalTime>
  <Words>1294</Words>
  <Application>Microsoft Office PowerPoint</Application>
  <PresentationFormat>On-screen Show (4:3)</PresentationFormat>
  <Paragraphs>163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Times New Roman</vt:lpstr>
      <vt:lpstr>Calibri</vt:lpstr>
      <vt:lpstr>Symbol</vt:lpstr>
      <vt:lpstr>Impact</vt:lpstr>
      <vt:lpstr>NewsPrint</vt:lpstr>
      <vt:lpstr>Potresi u Hrvatskoj s osvrtom na  Istarsku županiju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HAZU_2012</dc:title>
  <dc:creator>marijan</dc:creator>
  <cp:lastModifiedBy>marijan</cp:lastModifiedBy>
  <cp:revision>521</cp:revision>
  <dcterms:created xsi:type="dcterms:W3CDTF">2012-05-14T07:14:24Z</dcterms:created>
  <dcterms:modified xsi:type="dcterms:W3CDTF">2013-03-04T14:11:08Z</dcterms:modified>
</cp:coreProperties>
</file>