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</Types>
</file>

<file path=_rels/.rels><?xml version="1.0" encoding="UTF-8"?>
<Relationships xmlns="http://schemas.openxmlformats.org/package/2006/relationships"><Relationship Id="rId1" Type="http://schemas.openxmlformats.org/package/2006/relationships/metadata/core-properties" Target="docProps/core.xml"></Relationship><Relationship Id="rId2" Type="http://schemas.openxmlformats.org/package/2006/relationships/metadata/thumbnail" Target="docProps/thumbnail.jpeg"></Relationship><Relationship Id="rId3" Type="http://schemas.openxmlformats.org/officeDocument/2006/relationships/officeDocument" Target="ppt/presentation.xml"></Relationship><Relationship Id="rId4" Type="http://schemas.openxmlformats.org/officeDocument/2006/relationships/extended-properties" Target="docProps/app.xml"></Relationship><Relationship Id="rId5" Type="http://www.infraware.co.kr/2012/infrawarePen" Target="docProps/infrawarePen.xml"></Relationship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x="9144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B42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Objects="1"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?>
<Relationships xmlns="http://schemas.openxmlformats.org/package/2006/relationships"><Relationship Id="rId1" Type="http://schemas.openxmlformats.org/officeDocument/2006/relationships/slideMaster" Target="slideMasters/slideMaster1.xml"></Relationship><Relationship Id="rId2" Type="http://schemas.openxmlformats.org/officeDocument/2006/relationships/presProps" Target="presProps.xml"></Relationship><Relationship Id="rId3" Type="http://schemas.openxmlformats.org/officeDocument/2006/relationships/viewProps" Target="viewProps.xml"></Relationship><Relationship Id="rId4" Type="http://schemas.openxmlformats.org/officeDocument/2006/relationships/theme" Target="theme/theme1.xml"></Relationship><Relationship Id="rId5" Type="http://schemas.openxmlformats.org/officeDocument/2006/relationships/tableStyles" Target="tableStyles.xml"></Relationship><Relationship Id="rId6" Type="http://schemas.openxmlformats.org/officeDocument/2006/relationships/slide" Target="slides/slide1.xml"></Relationship><Relationship Id="rId7" Type="http://schemas.openxmlformats.org/officeDocument/2006/relationships/slide" Target="slides/slide2.xml"></Relationship><Relationship Id="rId8" Type="http://schemas.openxmlformats.org/officeDocument/2006/relationships/slide" Target="slides/slide3.xml"></Relationship><Relationship Id="rId9" Type="http://schemas.openxmlformats.org/officeDocument/2006/relationships/slide" Target="slides/slide4.xml"></Relationship><Relationship Id="rId10" Type="http://schemas.openxmlformats.org/officeDocument/2006/relationships/slide" Target="slides/slide5.xml"></Relationship><Relationship Id="rId11" Type="http://schemas.openxmlformats.org/officeDocument/2006/relationships/slide" Target="slides/slide6.xml"></Relationship><Relationship Id="rId12" Type="http://schemas.openxmlformats.org/officeDocument/2006/relationships/slide" Target="slides/slide7.xml"></Relationship><Relationship Id="rId13" Type="http://schemas.openxmlformats.org/officeDocument/2006/relationships/slide" Target="slides/slide8.xml"></Relationship><Relationship Id="rId14" Type="http://schemas.openxmlformats.org/officeDocument/2006/relationships/slide" Target="slides/slide9.xml"></Relationship><Relationship Id="rId15" Type="http://schemas.openxmlformats.org/officeDocument/2006/relationships/slide" Target="slides/slide10.xml"></Relationship><Relationship Id="rId16" Type="http://schemas.openxmlformats.org/officeDocument/2006/relationships/slide" Target="slides/slide11.xml"></Relationship><Relationship Id="rId17" Type="http://schemas.openxmlformats.org/officeDocument/2006/relationships/slide" Target="slides/slide12.xml"></Relationship><Relationship Id="rId18" Type="http://schemas.openxmlformats.org/officeDocument/2006/relationships/slide" Target="slides/slide13.xml"></Relationship><Relationship Id="rId19" Type="http://schemas.openxmlformats.org/officeDocument/2006/relationships/slide" Target="slides/slide14.xml"></Relationship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0E1E-D567-CD4B-9EA8-33C010C53045}" type="datetimeFigureOut">
              <a:rPr lang="en-US" smtClean="0"/>
              <a:pPr/>
              <a:t>6/8/2017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C193-0B1C-FA4E-9980-ADC1DEF51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0E1E-D567-CD4B-9EA8-33C010C53045}" type="datetimeFigureOut">
              <a:rPr lang="en-US" smtClean="0"/>
              <a:pPr/>
              <a:t>6/8/2017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C193-0B1C-FA4E-9980-ADC1DEF51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0E1E-D567-CD4B-9EA8-33C010C53045}" type="datetimeFigureOut">
              <a:rPr lang="en-US" smtClean="0"/>
              <a:pPr/>
              <a:t>6/8/2017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C193-0B1C-FA4E-9980-ADC1DEF51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0E1E-D567-CD4B-9EA8-33C010C53045}" type="datetimeFigureOut">
              <a:rPr lang="en-US" smtClean="0"/>
              <a:pPr/>
              <a:t>6/8/2017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C193-0B1C-FA4E-9980-ADC1DEF51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0E1E-D567-CD4B-9EA8-33C010C53045}" type="datetimeFigureOut">
              <a:rPr lang="en-US" smtClean="0"/>
              <a:pPr/>
              <a:t>6/8/2017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C193-0B1C-FA4E-9980-ADC1DEF51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0E1E-D567-CD4B-9EA8-33C010C53045}" type="datetimeFigureOut">
              <a:rPr lang="en-US" smtClean="0"/>
              <a:pPr/>
              <a:t>6/8/2017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C193-0B1C-FA4E-9980-ADC1DEF51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0E1E-D567-CD4B-9EA8-33C010C53045}" type="datetimeFigureOut">
              <a:rPr lang="en-US" smtClean="0"/>
              <a:pPr/>
              <a:t>6/8/2017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C193-0B1C-FA4E-9980-ADC1DEF51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0E1E-D567-CD4B-9EA8-33C010C53045}" type="datetimeFigureOut">
              <a:rPr lang="en-US" smtClean="0"/>
              <a:pPr/>
              <a:t>6/8/2017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C193-0B1C-FA4E-9980-ADC1DEF51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0E1E-D567-CD4B-9EA8-33C010C53045}" type="datetimeFigureOut">
              <a:rPr lang="en-US" smtClean="0"/>
              <a:pPr/>
              <a:t>6/8/2017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C193-0B1C-FA4E-9980-ADC1DEF51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0E1E-D567-CD4B-9EA8-33C010C53045}" type="datetimeFigureOut">
              <a:rPr lang="en-US" smtClean="0"/>
              <a:pPr/>
              <a:t>6/8/2017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C193-0B1C-FA4E-9980-ADC1DEF51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0E1E-D567-CD4B-9EA8-33C010C53045}" type="datetimeFigureOut">
              <a:rPr lang="en-US" smtClean="0"/>
              <a:pPr/>
              <a:t>6/8/2017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C193-0B1C-FA4E-9980-ADC1DEF51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60E1E-D567-CD4B-9EA8-33C010C53045}" type="datetimeFigureOut">
              <a:rPr lang="en-US" smtClean="0"/>
              <a:pPr/>
              <a:t>6/8/2017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8C193-0B1C-FA4E-9980-ADC1DEF51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?>
<Relationships xmlns="http://schemas.openxmlformats.org/package/2006/relationships"><Relationship Id="rId3" Type="http://schemas.openxmlformats.org/officeDocument/2006/relationships/image" Target="../media/image5.png"></Relationship><Relationship Id="rId2" Type="http://schemas.openxmlformats.org/officeDocument/2006/relationships/image" Target="../media/image2.jpeg"></Relationship><Relationship Id="rId1" Type="http://schemas.openxmlformats.org/officeDocument/2006/relationships/slideLayout" Target="../slideLayouts/slideLayout2.xml"></Relationship></Relationships>
</file>

<file path=ppt/slides/_rels/slide14.xml.rels><?xml version="1.0" encoding="UTF-8"?>
<Relationships xmlns="http://schemas.openxmlformats.org/package/2006/relationships"><Relationship Id="rId3" Type="http://schemas.openxmlformats.org/officeDocument/2006/relationships/image" Target="../media/image2.jpeg"></Relationship><Relationship Id="rId2" Type="http://schemas.openxmlformats.org/officeDocument/2006/relationships/hyperlink" Target="mailto:energetika@mzoip.hr" TargetMode="External"></Relationship><Relationship Id="rId1" Type="http://schemas.openxmlformats.org/officeDocument/2006/relationships/slideLayout" Target="../slideLayouts/slideLayout2.xml"></Relationship></Relationships>
</file>

<file path=ppt/slides/_rels/slide2.xml.rels><?xml version="1.0" encoding="UTF-8"?>
<Relationships xmlns="http://schemas.openxmlformats.org/package/2006/relationships"><Relationship Id="rId2" Type="http://schemas.openxmlformats.org/officeDocument/2006/relationships/image" Target="../media/image2.jpeg"></Relationship><Relationship Id="rId1" Type="http://schemas.openxmlformats.org/officeDocument/2006/relationships/slideLayout" Target="../slideLayouts/slideLayout2.xml"></Relationship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?>
<Relationships xmlns="http://schemas.openxmlformats.org/package/2006/relationships"><Relationship Id="rId2" Type="http://schemas.openxmlformats.org/officeDocument/2006/relationships/image" Target="../media/image2.jpeg"></Relationship><Relationship Id="rId1" Type="http://schemas.openxmlformats.org/officeDocument/2006/relationships/slideLayout" Target="../slideLayouts/slideLayout2.xml"></Relationship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14338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43042" y="2214554"/>
            <a:ext cx="6019800" cy="393954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hr-HR" sz="3800" b="1" dirty="0" smtClean="0">
                <a:latin typeface="Verdana"/>
                <a:cs typeface="Verdana"/>
              </a:rPr>
              <a:t>Radionica projekta </a:t>
            </a:r>
          </a:p>
          <a:p>
            <a:pPr algn="ctr"/>
            <a:endParaRPr lang="hr-HR" sz="3800" b="1" dirty="0" smtClean="0">
              <a:latin typeface="Verdana"/>
              <a:cs typeface="Verdana"/>
            </a:endParaRPr>
          </a:p>
          <a:p>
            <a:pPr algn="ctr"/>
            <a:r>
              <a:rPr lang="hr-HR" sz="3800" b="1" dirty="0" smtClean="0">
                <a:latin typeface="Verdana"/>
                <a:cs typeface="Verdana"/>
              </a:rPr>
              <a:t>SUPPORT</a:t>
            </a:r>
            <a:endParaRPr lang="ta-IN" sz="3800" b="1" dirty="0" smtClean="0">
              <a:latin typeface="Verdana"/>
              <a:cs typeface="Verdana"/>
            </a:endParaRPr>
          </a:p>
          <a:p>
            <a:pPr algn="ctr"/>
            <a:endParaRPr lang="ta-IN" sz="1400" b="1" dirty="0" smtClean="0">
              <a:latin typeface="Verdana"/>
              <a:cs typeface="Verdana"/>
            </a:endParaRPr>
          </a:p>
          <a:p>
            <a:pPr algn="ctr"/>
            <a:endParaRPr lang="hr-HR" sz="1400" b="1" dirty="0" smtClean="0">
              <a:latin typeface="Verdana"/>
              <a:cs typeface="Verdana"/>
            </a:endParaRPr>
          </a:p>
          <a:p>
            <a:pPr algn="ctr"/>
            <a:endParaRPr lang="hr-HR" sz="1400" b="1" dirty="0" smtClean="0">
              <a:latin typeface="Verdana"/>
              <a:cs typeface="Verdana"/>
            </a:endParaRPr>
          </a:p>
          <a:p>
            <a:pPr algn="ctr"/>
            <a:r>
              <a:rPr lang="hr-HR" sz="1400" b="1" dirty="0" smtClean="0">
                <a:latin typeface="Verdana"/>
                <a:cs typeface="Verdana"/>
              </a:rPr>
              <a:t>Rovinj</a:t>
            </a:r>
            <a:r>
              <a:rPr lang="ta-IN" sz="1400" b="1" dirty="0" smtClean="0">
                <a:latin typeface="Verdana"/>
                <a:cs typeface="Verdana"/>
              </a:rPr>
              <a:t>, </a:t>
            </a:r>
            <a:r>
              <a:rPr lang="hr-HR" sz="1400" b="1" dirty="0" smtClean="0">
                <a:latin typeface="Verdana"/>
                <a:cs typeface="Verdana"/>
              </a:rPr>
              <a:t>13</a:t>
            </a:r>
            <a:r>
              <a:rPr lang="ta-IN" sz="1400" b="1" dirty="0" smtClean="0">
                <a:latin typeface="Verdana"/>
                <a:cs typeface="Verdana"/>
              </a:rPr>
              <a:t>. </a:t>
            </a:r>
            <a:r>
              <a:rPr lang="hr-HR" sz="1400" b="1" dirty="0" smtClean="0">
                <a:latin typeface="Verdana"/>
                <a:cs typeface="Verdana"/>
              </a:rPr>
              <a:t>lipnja</a:t>
            </a:r>
            <a:r>
              <a:rPr lang="ta-IN" sz="1400" b="1" dirty="0" smtClean="0">
                <a:latin typeface="Verdana"/>
                <a:cs typeface="Verdana"/>
              </a:rPr>
              <a:t> 201</a:t>
            </a:r>
            <a:r>
              <a:rPr lang="hr-HR" sz="1400" b="1" dirty="0" smtClean="0">
                <a:latin typeface="Verdana"/>
                <a:cs typeface="Verdana"/>
              </a:rPr>
              <a:t>7</a:t>
            </a:r>
            <a:r>
              <a:rPr lang="ta-IN" sz="1400" b="1" dirty="0" smtClean="0">
                <a:latin typeface="Verdana"/>
                <a:cs typeface="Verdana"/>
              </a:rPr>
              <a:t>.</a:t>
            </a:r>
            <a:endParaRPr lang="hr-HR" sz="1400" b="1" dirty="0" smtClean="0">
              <a:latin typeface="Verdana"/>
              <a:cs typeface="Verdana"/>
            </a:endParaRPr>
          </a:p>
          <a:p>
            <a:pPr algn="ctr"/>
            <a:endParaRPr lang="hr-HR" sz="1400" b="1" dirty="0" smtClean="0">
              <a:latin typeface="Verdana"/>
              <a:cs typeface="Verdana"/>
            </a:endParaRPr>
          </a:p>
          <a:p>
            <a:pPr algn="ctr"/>
            <a:endParaRPr lang="hr-HR" sz="1400" b="1" dirty="0" smtClean="0">
              <a:latin typeface="Verdana"/>
              <a:cs typeface="Verdana"/>
            </a:endParaRPr>
          </a:p>
          <a:p>
            <a:pPr algn="ctr"/>
            <a:r>
              <a:rPr lang="hr-HR" sz="1400" dirty="0" smtClean="0">
                <a:latin typeface="Verdana"/>
                <a:cs typeface="Verdana"/>
              </a:rPr>
              <a:t>                                                     Marko Markić dipl. </a:t>
            </a:r>
            <a:r>
              <a:rPr lang="hr-HR" sz="1400" dirty="0" smtClean="0">
                <a:latin typeface="Verdana"/>
                <a:cs typeface="Verdana"/>
              </a:rPr>
              <a:t>i</a:t>
            </a:r>
            <a:r>
              <a:rPr lang="hr-HR" sz="1400" dirty="0" smtClean="0">
                <a:latin typeface="Verdana"/>
                <a:cs typeface="Verdana"/>
              </a:rPr>
              <a:t>nž.građ</a:t>
            </a:r>
            <a:endParaRPr lang="en-US" sz="1400" dirty="0" smtClean="0">
              <a:latin typeface="Verdana"/>
              <a:cs typeface="Verdana"/>
            </a:endParaRPr>
          </a:p>
          <a:p>
            <a:endParaRPr lang="en-US" sz="3800" b="1" dirty="0">
              <a:solidFill>
                <a:schemeClr val="bg1"/>
              </a:solidFill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28596" y="476672"/>
            <a:ext cx="857828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b="1" dirty="0" smtClean="0">
                <a:latin typeface="Verdana"/>
                <a:cs typeface="Verdana"/>
              </a:rPr>
              <a:t>Poticanje energetske učinkovitosti u industriji</a:t>
            </a:r>
            <a:r>
              <a:rPr lang="hr-HR" sz="2600" b="1" dirty="0" smtClean="0">
                <a:latin typeface="Verdana"/>
                <a:cs typeface="Verdana"/>
              </a:rPr>
              <a:t> </a:t>
            </a:r>
            <a:endParaRPr lang="en-US" sz="2600" b="1" dirty="0">
              <a:latin typeface="Verdana"/>
              <a:cs typeface="Verdana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8200" y="1525020"/>
            <a:ext cx="73152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r-HR" sz="2000" dirty="0" smtClean="0"/>
              <a:t>Za povećanje energetske učinkovitosti i korištenja obnovljivih izvora energije u proizvodnim industrijama u prvom pozivu za koji očekujemo objavu u prvoj polovici srpnja predviđeno </a:t>
            </a:r>
            <a:r>
              <a:rPr lang="hr-HR" sz="2000" b="1" dirty="0" smtClean="0"/>
              <a:t>114 milijuna kuna </a:t>
            </a:r>
            <a:r>
              <a:rPr lang="hr-HR" sz="2000" dirty="0" smtClean="0"/>
              <a:t>bespovratnih sredstava.</a:t>
            </a:r>
          </a:p>
          <a:p>
            <a:pPr algn="just"/>
            <a:r>
              <a:rPr lang="hr-HR" sz="2000" dirty="0" smtClean="0"/>
              <a:t>Minimalni iznos bespovratnih sredstava po projektnom prijedlogu je </a:t>
            </a:r>
            <a:r>
              <a:rPr lang="hr-HR" sz="2000" b="1" dirty="0" smtClean="0"/>
              <a:t>500 tiuća kuna</a:t>
            </a:r>
            <a:r>
              <a:rPr lang="hr-HR" sz="2000" dirty="0" smtClean="0"/>
              <a:t>, a maksimalni iznos bespovratnih sredstava koji će se dodjeljivati  jednom prijavitelju je </a:t>
            </a:r>
            <a:r>
              <a:rPr lang="hr-HR" sz="2000" b="1" dirty="0" smtClean="0"/>
              <a:t>20 milijuna kuna</a:t>
            </a:r>
          </a:p>
          <a:p>
            <a:pPr algn="just"/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6752"/>
            <a:ext cx="9144000" cy="132891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 l="35937" t="25000" r="24219" b="60417"/>
          <a:stretch>
            <a:fillRect/>
          </a:stretch>
        </p:blipFill>
        <p:spPr bwMode="auto">
          <a:xfrm>
            <a:off x="838200" y="4441274"/>
            <a:ext cx="7574685" cy="1559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28596" y="476672"/>
            <a:ext cx="85782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b="1" dirty="0" smtClean="0">
                <a:latin typeface="Verdana"/>
                <a:cs typeface="Verdana"/>
              </a:rPr>
              <a:t>Poticanje energetske </a:t>
            </a:r>
            <a:r>
              <a:rPr lang="hr-HR" sz="2400" b="1" dirty="0" smtClean="0">
                <a:latin typeface="Verdana"/>
                <a:cs typeface="Verdana"/>
              </a:rPr>
              <a:t>učinkovitosti u industriji </a:t>
            </a:r>
            <a:endParaRPr lang="en-US" sz="2400" b="1" dirty="0">
              <a:latin typeface="Verdana"/>
              <a:cs typeface="Verdana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8200" y="1525020"/>
            <a:ext cx="7315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S 30% do 65% opravdanih troškova nepovratnim sredstvima će se sufunancirati projekti na industrijskim postrojenjima koji će dvesti do najmanje 20%tnog smanjenja potrošnje isproučene energije.</a:t>
            </a:r>
          </a:p>
          <a:p>
            <a:pPr algn="just"/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Sufinancirat će se i obnova upravnih zgrada vezanih na industrijsko postrojenje ako se potrošnja isporučene energije smanji za najmanje 40%, ali uz uvjet da projektni prijedlog uključuje i aktivnosti na industrijskom postrojenju-</a:t>
            </a:r>
          </a:p>
          <a:p>
            <a:pPr algn="just"/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Sufinancirat će se i projekti koji će ugradnjom opreme za korištenje OIE dovesti do najmanje 10% uštede isporučene energije u industrijskom postrojenju</a:t>
            </a:r>
            <a:endParaRPr lang="hr-HR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6752"/>
            <a:ext cx="9144000" cy="132891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 l="35937" t="25000" r="24219" b="60417"/>
          <a:stretch>
            <a:fillRect/>
          </a:stretch>
        </p:blipFill>
        <p:spPr bwMode="auto">
          <a:xfrm>
            <a:off x="785786" y="4441274"/>
            <a:ext cx="7574685" cy="1559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28596" y="476672"/>
            <a:ext cx="85782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b="1" dirty="0" smtClean="0">
                <a:latin typeface="Verdana"/>
                <a:cs typeface="Verdana"/>
              </a:rPr>
              <a:t>Poticanje energetske </a:t>
            </a:r>
            <a:r>
              <a:rPr lang="hr-HR" sz="2400" b="1" dirty="0" smtClean="0">
                <a:latin typeface="Verdana"/>
                <a:cs typeface="Verdana"/>
              </a:rPr>
              <a:t>učinkovitosti</a:t>
            </a:r>
            <a:endParaRPr lang="en-US" sz="2400" b="1" dirty="0">
              <a:latin typeface="Verdana"/>
              <a:cs typeface="Verdana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8200" y="1525020"/>
            <a:ext cx="7315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U pripremi je sličan poziv i za sektore turizma i trgovine.</a:t>
            </a:r>
          </a:p>
          <a:p>
            <a:pPr algn="just"/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Detalji još nisu javni. </a:t>
            </a:r>
          </a:p>
          <a:p>
            <a:pPr algn="just"/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Očekujemo da će oba poziva biti objavljena sredinom srpnja i da će trajati do kraja godine.</a:t>
            </a:r>
          </a:p>
          <a:p>
            <a:pPr algn="just"/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Početkom sljedeće godine se očekuju novi pozivi koji će, osim nepovratnih sredstava sektorima industrije, turizma i trgovine ponuditi i financijske instrumente odnosno subvencionirane kreditne linije.</a:t>
            </a:r>
            <a:endParaRPr lang="hr-HR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6752"/>
            <a:ext cx="9144000" cy="132891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 l="35937" t="25000" r="24219" b="60417"/>
          <a:stretch>
            <a:fillRect/>
          </a:stretch>
        </p:blipFill>
        <p:spPr bwMode="auto">
          <a:xfrm>
            <a:off x="838200" y="4441274"/>
            <a:ext cx="7574685" cy="1559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28596" y="476672"/>
            <a:ext cx="85782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b="1" dirty="0" smtClean="0">
                <a:latin typeface="Verdana"/>
                <a:cs typeface="Verdana"/>
              </a:rPr>
              <a:t>Poticanje energetske </a:t>
            </a:r>
            <a:r>
              <a:rPr lang="hr-HR" sz="2400" b="1" dirty="0" smtClean="0">
                <a:latin typeface="Verdana"/>
                <a:cs typeface="Verdana"/>
              </a:rPr>
              <a:t>učinkovitosti</a:t>
            </a:r>
            <a:endParaRPr lang="en-US" sz="2400" b="1" dirty="0">
              <a:latin typeface="Verdana"/>
              <a:cs typeface="Verdana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8200" y="2357120"/>
            <a:ext cx="7315200" cy="193929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0" indent="0" algn="just" defTabSz="457200" latinLnBrk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Times New Roman" pitchFamily="0" charset="0"/>
              </a:rPr>
              <a:t>Početkom sljedeće godine se očekuje javni poziv kojim će </a:t>
            </a:r>
            <a:r>
              <a:rPr lang="en-US" altLang="ko-KR" sz="2400" dirty="0" smtClean="0">
                <a:solidFill>
                  <a:srgbClr val="000000"/>
                </a:solidFill>
                <a:latin typeface="Times New Roman" pitchFamily="0" charset="0"/>
              </a:rPr>
              <a:t>tijelima lokakne samouprave biti ponuđeno </a:t>
            </a:r>
            <a:r>
              <a:rPr lang="en-US" altLang="ko-KR" sz="2400" dirty="0" smtClean="0">
                <a:solidFill>
                  <a:srgbClr val="000000"/>
                </a:solidFill>
                <a:latin typeface="Times New Roman" pitchFamily="0" charset="0"/>
              </a:rPr>
              <a:t>subvencioniranje kreditnih linija za energetsku obnovu </a:t>
            </a:r>
            <a:r>
              <a:rPr lang="en-US" altLang="ko-KR" sz="2400" dirty="0" smtClean="0">
                <a:solidFill>
                  <a:srgbClr val="000000"/>
                </a:solidFill>
                <a:latin typeface="Times New Roman" pitchFamily="0" charset="0"/>
              </a:rPr>
              <a:t>javne rasvjete.</a:t>
            </a:r>
            <a:endParaRPr lang="ko-KR" altLang="en-US" sz="2400" dirty="0" smtClean="0">
              <a:latin typeface="Times New Roman" pitchFamily="0" charset="0"/>
            </a:endParaRPr>
          </a:p>
          <a:p>
            <a:pPr marL="0" indent="0" algn="just" defTabSz="457200" latinLnBrk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Times New Roman" pitchFamily="0" charset="0"/>
              </a:rPr>
              <a:t>Iznos sredstava na raspolaganju je 20 milijuna eura.</a:t>
            </a:r>
            <a:endParaRPr lang="ko-KR" altLang="en-US" sz="2400" dirty="0" smtClean="0">
              <a:latin typeface="Times New Roman" pitchFamily="0" charset="0"/>
            </a:endParaRP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6752"/>
            <a:ext cx="9144000" cy="132891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 l="35937" t="25000" r="24219" b="60417"/>
          <a:stretch>
            <a:fillRect/>
          </a:stretch>
        </p:blipFill>
        <p:spPr bwMode="auto">
          <a:xfrm>
            <a:off x="838200" y="4441274"/>
            <a:ext cx="7574685" cy="1559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838200" y="1763618"/>
            <a:ext cx="7315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hr-H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Hvala vam,</a:t>
            </a:r>
          </a:p>
          <a:p>
            <a:pPr algn="ctr"/>
            <a:endParaRPr lang="hr-H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hr-H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Ministarstvo zaštite okoliša i energetike</a:t>
            </a:r>
          </a:p>
          <a:p>
            <a:pPr algn="ctr"/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Uprava za energetku</a:t>
            </a:r>
          </a:p>
          <a:p>
            <a:pPr algn="ctr"/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http://www.mzoip.hr/hr/energetika.html</a:t>
            </a:r>
            <a:endParaRPr lang="hr-H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hr-HR" sz="2400" dirty="0" smtClean="0">
                <a:latin typeface="Times New Roman" pitchFamily="18" charset="0"/>
                <a:cs typeface="Times New Roman" pitchFamily="18" charset="0"/>
                <a:hlinkClick r:id="rId2"/>
              </a:rPr>
              <a:t>energetika@mzoip.hr</a:t>
            </a:r>
            <a:endParaRPr lang="hr-H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r-HR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6752"/>
            <a:ext cx="9144000" cy="13289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28596" y="476672"/>
            <a:ext cx="857828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600" b="1" dirty="0" smtClean="0">
                <a:latin typeface="Verdana"/>
                <a:cs typeface="Verdana"/>
              </a:rPr>
              <a:t>Ministarstvo zaštite okoliša i energetike</a:t>
            </a:r>
            <a:endParaRPr lang="en-US" sz="2600" b="1" dirty="0">
              <a:latin typeface="Verdana"/>
              <a:cs typeface="Verdana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8200" y="1857375"/>
            <a:ext cx="7315200" cy="378587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0" indent="0" algn="just" defTabSz="457200" latinLnBrk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Times New Roman" pitchFamily="0" charset="0"/>
              </a:rPr>
              <a:t>Ministarstvo zaštite okoliša i energetike je ustrojeno u </a:t>
            </a:r>
            <a:r>
              <a:rPr lang="en-US" altLang="ko-KR" sz="2400" dirty="0" smtClean="0">
                <a:solidFill>
                  <a:srgbClr val="000000"/>
                </a:solidFill>
                <a:latin typeface="Times New Roman" pitchFamily="0" charset="0"/>
              </a:rPr>
              <a:t>listopadu 2016. godine.</a:t>
            </a:r>
            <a:endParaRPr lang="ko-KR" altLang="en-US" sz="2400" dirty="0" smtClean="0">
              <a:latin typeface="Times New Roman" pitchFamily="0" charset="0"/>
            </a:endParaRPr>
          </a:p>
          <a:p>
            <a:pPr marL="0" indent="0" algn="just" defTabSz="457200" latinLnBrk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2400" dirty="0" smtClean="0">
              <a:latin typeface="Times New Roman" pitchFamily="0" charset="0"/>
            </a:endParaRPr>
          </a:p>
          <a:p>
            <a:pPr marL="0" indent="0" algn="just" defTabSz="457200" latinLnBrk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Times New Roman" pitchFamily="0" charset="0"/>
              </a:rPr>
              <a:t>Time su se okolišna energetska politika administrativno </a:t>
            </a:r>
            <a:r>
              <a:rPr lang="en-US" altLang="ko-KR" sz="2400" dirty="0" smtClean="0">
                <a:solidFill>
                  <a:srgbClr val="000000"/>
                </a:solidFill>
                <a:latin typeface="Times New Roman" pitchFamily="0" charset="0"/>
              </a:rPr>
              <a:t>spojile.</a:t>
            </a:r>
            <a:endParaRPr lang="ko-KR" altLang="en-US" sz="2400" dirty="0" smtClean="0">
              <a:latin typeface="Times New Roman" pitchFamily="0" charset="0"/>
            </a:endParaRPr>
          </a:p>
          <a:p>
            <a:pPr marL="0" indent="0" algn="just" defTabSz="457200" latinLnBrk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2400" dirty="0" smtClean="0">
              <a:latin typeface="Times New Roman" pitchFamily="0" charset="0"/>
            </a:endParaRPr>
          </a:p>
          <a:p>
            <a:pPr marL="0" indent="0" algn="just" defTabSz="457200" latinLnBrk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Times New Roman" pitchFamily="0" charset="0"/>
              </a:rPr>
              <a:t>Energetika se bavi proizvodnjom i distribucijom energije.</a:t>
            </a:r>
            <a:endParaRPr lang="ko-KR" altLang="en-US" sz="2400" dirty="0" smtClean="0">
              <a:latin typeface="Times New Roman" pitchFamily="0" charset="0"/>
            </a:endParaRPr>
          </a:p>
          <a:p>
            <a:pPr marL="0" indent="0" algn="just" defTabSz="457200" latinLnBrk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Times New Roman" pitchFamily="0" charset="0"/>
              </a:rPr>
              <a:t>Zaštita okoliša nastoji da proizvodnja i distribucija </a:t>
            </a:r>
            <a:r>
              <a:rPr lang="en-US" altLang="ko-KR" sz="2400" dirty="0" smtClean="0">
                <a:solidFill>
                  <a:srgbClr val="000000"/>
                </a:solidFill>
                <a:latin typeface="Times New Roman" pitchFamily="0" charset="0"/>
              </a:rPr>
              <a:t>energije što manje i na što manje loš način utječe na </a:t>
            </a:r>
            <a:r>
              <a:rPr lang="en-US" altLang="ko-KR" sz="2400" dirty="0" smtClean="0">
                <a:solidFill>
                  <a:srgbClr val="000000"/>
                </a:solidFill>
                <a:latin typeface="Times New Roman" pitchFamily="0" charset="0"/>
              </a:rPr>
              <a:t>okoliš.</a:t>
            </a:r>
            <a:endParaRPr lang="ko-KR" altLang="en-US" sz="2400" dirty="0" smtClean="0">
              <a:latin typeface="Times New Roman" pitchFamily="0" charset="0"/>
            </a:endParaRP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6752"/>
            <a:ext cx="9144000" cy="13289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28596" y="476672"/>
            <a:ext cx="857828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600" b="1" dirty="0" smtClean="0">
                <a:latin typeface="Verdana"/>
                <a:cs typeface="Verdana"/>
              </a:rPr>
              <a:t>Ministarstvo zaštite okoliša i energetike</a:t>
            </a:r>
            <a:endParaRPr lang="en-US" sz="2600" b="1" dirty="0">
              <a:latin typeface="Verdana"/>
              <a:cs typeface="Verdana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8200" y="1857364"/>
            <a:ext cx="7315200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Energetska učinkovitost u MZOE</a:t>
            </a:r>
          </a:p>
          <a:p>
            <a:pPr algn="just"/>
            <a:endParaRPr lang="hr-H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Odjel za energetsku učinkovitost unutar službe za 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obnovljive 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izvore energije, energetsku učinkovitost i nove tehnologije. </a:t>
            </a:r>
          </a:p>
          <a:p>
            <a:pPr algn="just">
              <a:buFont typeface="Arial" pitchFamily="34" charset="0"/>
              <a:buChar char="•"/>
            </a:pP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 administarcija i regulativa vezana na energetsku učinkovitost </a:t>
            </a:r>
          </a:p>
          <a:p>
            <a:pPr algn="just">
              <a:buFont typeface="Arial" pitchFamily="34" charset="0"/>
              <a:buChar char="•"/>
            </a:pP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 praćenje regulative vezane na 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EnUč 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u Europskoj Uniji i usklađivanje</a:t>
            </a:r>
          </a:p>
          <a:p>
            <a:pPr algn="just"/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Samostalni sektor za EU poslove</a:t>
            </a:r>
          </a:p>
          <a:p>
            <a:pPr algn="just">
              <a:buFont typeface="Arial" pitchFamily="34" charset="0"/>
              <a:buChar char="•"/>
            </a:pP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Administarcija EU fondova koji su na raspolaganju za projekte energetske učinkovitosti</a:t>
            </a:r>
          </a:p>
          <a:p>
            <a:pPr algn="just"/>
            <a:endParaRPr lang="en-US" sz="1400" dirty="0">
              <a:latin typeface="Verdana"/>
              <a:cs typeface="Verdana"/>
            </a:endParaRP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6752"/>
            <a:ext cx="9144000" cy="1328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28596" y="476672"/>
            <a:ext cx="857828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600" b="1" dirty="0" smtClean="0">
                <a:latin typeface="Verdana"/>
                <a:cs typeface="Verdana"/>
              </a:rPr>
              <a:t>Energetska učinkovitost – regulativa</a:t>
            </a:r>
            <a:endParaRPr lang="en-US" sz="2600" b="1" dirty="0">
              <a:latin typeface="Verdana"/>
              <a:cs typeface="Verdana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8200" y="1857375"/>
            <a:ext cx="7315200" cy="230822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0" indent="0" algn="just" defTabSz="457200" latinLnBrk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Times New Roman" pitchFamily="0" charset="0"/>
              </a:rPr>
              <a:t>Krovni zakon: Zakon o energetskoj učinkovitosti</a:t>
            </a:r>
            <a:endParaRPr lang="ko-KR" altLang="en-US" sz="2400" dirty="0" smtClean="0">
              <a:latin typeface="Times New Roman" pitchFamily="0" charset="0"/>
            </a:endParaRPr>
          </a:p>
          <a:p>
            <a:pPr marL="0" indent="0" algn="just" defTabSz="457200" latinLnBrk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2400" dirty="0" smtClean="0">
              <a:latin typeface="Times New Roman" pitchFamily="0" charset="0"/>
            </a:endParaRPr>
          </a:p>
          <a:p>
            <a:pPr marL="0" indent="0" algn="just" defTabSz="457200" latinLnBrk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Times New Roman" pitchFamily="0" charset="0"/>
              </a:rPr>
              <a:t>Energetska učinkovitost je i tema Zakona o gradnji, </a:t>
            </a:r>
            <a:r>
              <a:rPr lang="en-US" altLang="ko-KR" sz="2400" dirty="0" smtClean="0">
                <a:solidFill>
                  <a:srgbClr val="000000"/>
                </a:solidFill>
                <a:latin typeface="Times New Roman" pitchFamily="0" charset="0"/>
              </a:rPr>
              <a:t>Zakona o energiji, Zakona o tržištu toplinske energije, </a:t>
            </a:r>
            <a:r>
              <a:rPr lang="en-US" altLang="ko-KR" sz="2400" dirty="0" smtClean="0">
                <a:solidFill>
                  <a:srgbClr val="000000"/>
                </a:solidFill>
                <a:latin typeface="Times New Roman" pitchFamily="0" charset="0"/>
              </a:rPr>
              <a:t>Zakona o tržištu električnom emergijom i većeg broja </a:t>
            </a:r>
            <a:r>
              <a:rPr lang="en-US" altLang="ko-KR" sz="2400" dirty="0" smtClean="0">
                <a:solidFill>
                  <a:srgbClr val="000000"/>
                </a:solidFill>
                <a:latin typeface="Times New Roman" pitchFamily="0" charset="0"/>
              </a:rPr>
              <a:t>pravilnika i uredbi. </a:t>
            </a:r>
            <a:endParaRPr lang="ko-KR" altLang="en-US" sz="2400" dirty="0" smtClean="0">
              <a:latin typeface="Times New Roman" pitchFamily="0" charset="0"/>
            </a:endParaRP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6752"/>
            <a:ext cx="9144000" cy="13289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28596" y="476672"/>
            <a:ext cx="857828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600" b="1" dirty="0" smtClean="0">
                <a:latin typeface="Verdana"/>
                <a:cs typeface="Verdana"/>
              </a:rPr>
              <a:t>Energetska učinkovitost – EU </a:t>
            </a:r>
            <a:endParaRPr lang="en-US" sz="2600" b="1" dirty="0">
              <a:latin typeface="Verdana"/>
              <a:cs typeface="Verdana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8200" y="1857365"/>
            <a:ext cx="73152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hr-H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Novosti 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iz EU</a:t>
            </a:r>
          </a:p>
          <a:p>
            <a:pPr algn="just"/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U studenom 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2016. 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paket europske regulative (revizije i novi akti) pod nazivom “Čista energija za sve Europljane”</a:t>
            </a:r>
          </a:p>
          <a:p>
            <a:pPr algn="just"/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Ideje paketa 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su tranzicija prema čistoj energiji, promocija Europske unije kao Energetske unije i oslobađanje potencijala za gospodarski rast</a:t>
            </a:r>
          </a:p>
          <a:p>
            <a:pPr algn="just"/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Osnovni 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moto Paketa je</a:t>
            </a:r>
          </a:p>
          <a:p>
            <a:pPr algn="just"/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“Energetska učinkovitost na prvom mjestu – koristimo 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bolje i 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budimo čišći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 algn="just"/>
            <a:endParaRPr lang="hr-H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r-H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r-H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r-H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r-H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endParaRPr lang="hr-H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r-HR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6752"/>
            <a:ext cx="9144000" cy="132891"/>
          </a:xfrm>
          <a:prstGeom prst="rect">
            <a:avLst/>
          </a:prstGeom>
        </p:spPr>
      </p:pic>
      <p:pic>
        <p:nvPicPr>
          <p:cNvPr id="5" name="Slika 1" descr="http://ec.europa.eu/energy/sites/ener/files/styles/main_image_static_page/public/115252897_1.jpg?itok=7Isb2e3M"/>
          <p:cNvPicPr/>
          <p:nvPr/>
        </p:nvPicPr>
        <p:blipFill>
          <a:blip r:embed="rId3">
            <a:extLst>
              <a:ext uri="{28A0092B-C50C-407E-A947-70E740481C1C}">
                <a14:useLocalDpi xmlns="" xmlns:wpc="http://schemas.microsoft.com/office/word/2010/wordprocessingCanvas" xmlns:cx="http://schemas.microsoft.com/office/drawing/2014/chartex" xmlns:cx1="http://schemas.microsoft.com/office/drawing/2015/9/8/chartex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238121" y="1571612"/>
            <a:ext cx="2768759" cy="1019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28596" y="476672"/>
            <a:ext cx="857828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600" b="1" dirty="0" smtClean="0">
                <a:latin typeface="Verdana"/>
                <a:cs typeface="Verdana"/>
              </a:rPr>
              <a:t>Energetska učinkovitost – EU </a:t>
            </a:r>
            <a:endParaRPr lang="en-US" sz="2600" b="1" dirty="0">
              <a:latin typeface="Verdana"/>
              <a:cs typeface="Verdana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8200" y="3143248"/>
            <a:ext cx="7315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Ministarsto zaštite okoliša i energetike sudjeluje u radnim skupinama i odborima koji raspravljaju tekstove revizija direktiva i uredbi vezanih na tržište energijom, energetsku učinkovitost i proizvodnju energije.</a:t>
            </a: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6752"/>
            <a:ext cx="9144000" cy="132891"/>
          </a:xfrm>
          <a:prstGeom prst="rect">
            <a:avLst/>
          </a:prstGeom>
        </p:spPr>
      </p:pic>
      <p:pic>
        <p:nvPicPr>
          <p:cNvPr id="5" name="Slika 2"/>
          <p:cNvPicPr/>
          <p:nvPr/>
        </p:nvPicPr>
        <p:blipFill rotWithShape="1">
          <a:blip r:embed="rId3"/>
          <a:srcRect l="24801" t="9700" r="14021" b="34744"/>
          <a:stretch/>
        </p:blipFill>
        <p:spPr bwMode="auto">
          <a:xfrm>
            <a:off x="5482630" y="1500174"/>
            <a:ext cx="3524250" cy="180022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="" xmlns:wpc="http://schemas.microsoft.com/office/word/2010/wordprocessingCanvas" xmlns:cx="http://schemas.microsoft.com/office/drawing/2014/chartex" xmlns:cx1="http://schemas.microsoft.com/office/drawing/2015/9/8/chartex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28596" y="476672"/>
            <a:ext cx="857828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600" b="1" dirty="0" smtClean="0">
                <a:latin typeface="Verdana"/>
                <a:cs typeface="Verdana"/>
              </a:rPr>
              <a:t>Poticanje energetske učinkovitosti </a:t>
            </a:r>
            <a:endParaRPr lang="en-US" sz="2600" b="1" dirty="0">
              <a:latin typeface="Verdana"/>
              <a:cs typeface="Verdana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8200" y="3143248"/>
            <a:ext cx="7315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Kroz operativni program konkurentnost i kohezija 2014.-2020. za prioritetnu os 4 </a:t>
            </a:r>
            <a:r>
              <a:rPr lang="hr-HR" sz="2400" b="1" dirty="0" smtClean="0">
                <a:latin typeface="Times New Roman" pitchFamily="18" charset="0"/>
                <a:cs typeface="Times New Roman" pitchFamily="18" charset="0"/>
              </a:rPr>
              <a:t>Promicanje energetske učinkovitosti i obnovljivih izvora energije alocirano je više od 530 miljuna eura.</a:t>
            </a:r>
          </a:p>
          <a:p>
            <a:pPr algn="just"/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MZOE administrira raspodjelu jednog dijela tih sredstava.</a:t>
            </a: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6752"/>
            <a:ext cx="9144000" cy="1328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28596" y="476672"/>
            <a:ext cx="857828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600" b="1" dirty="0" smtClean="0">
                <a:latin typeface="Verdana"/>
                <a:cs typeface="Verdana"/>
              </a:rPr>
              <a:t>Poticanje energetske učinkovitosti </a:t>
            </a:r>
            <a:endParaRPr lang="en-US" sz="2600" b="1" dirty="0">
              <a:latin typeface="Verdana"/>
              <a:cs typeface="Verdana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8200" y="1525020"/>
            <a:ext cx="7315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hr-H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r-H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Trenutno je na e-savjetovanju tekst javnog Uputa za prijavitelje </a:t>
            </a:r>
          </a:p>
          <a:p>
            <a:pPr algn="ctr"/>
            <a:r>
              <a:rPr lang="hr-HR" sz="2400" b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hr-HR" sz="2400" b="1" dirty="0" smtClean="0"/>
              <a:t>oziva na dostavu projektnih prijedloga</a:t>
            </a:r>
          </a:p>
          <a:p>
            <a:pPr algn="ctr"/>
            <a:r>
              <a:rPr lang="hr-HR" sz="2400" b="1" dirty="0" smtClean="0"/>
              <a:t>Povećanje energetske učinkovitosti i korištenja obnovljivih izvora energije u proizvodnim industrijama</a:t>
            </a:r>
          </a:p>
          <a:p>
            <a:pPr algn="just"/>
            <a:endParaRPr lang="hr-H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6752"/>
            <a:ext cx="9144000" cy="132891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 l="35937" t="25000" r="24219" b="60417"/>
          <a:stretch>
            <a:fillRect/>
          </a:stretch>
        </p:blipFill>
        <p:spPr bwMode="auto">
          <a:xfrm>
            <a:off x="838200" y="4441274"/>
            <a:ext cx="7574685" cy="1559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28596" y="476672"/>
            <a:ext cx="857828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600" b="1" dirty="0" smtClean="0">
                <a:latin typeface="Verdana"/>
                <a:cs typeface="Verdana"/>
              </a:rPr>
              <a:t>Poticanje energetske učinkovitosti </a:t>
            </a:r>
            <a:endParaRPr lang="en-US" sz="2600" b="1" dirty="0">
              <a:latin typeface="Verdana"/>
              <a:cs typeface="Verdana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8200" y="1525020"/>
            <a:ext cx="7315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hr-H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r-H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U idućim tjednima očekujemo i objavu teksta Uputa za prijavitelje </a:t>
            </a:r>
          </a:p>
          <a:p>
            <a:pPr algn="ctr"/>
            <a:r>
              <a:rPr lang="hr-HR" sz="2400" b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hr-HR" sz="2400" b="1" dirty="0" smtClean="0"/>
              <a:t>oziva na dostavu projektnih prijedloga</a:t>
            </a:r>
          </a:p>
          <a:p>
            <a:pPr algn="ctr"/>
            <a:r>
              <a:rPr lang="hr-HR" sz="2400" b="1" dirty="0" smtClean="0"/>
              <a:t>Povećanje energetske učinkovitosti i korištenja obnovljivih izvora energije u sektorima turizma i trgovine</a:t>
            </a:r>
          </a:p>
          <a:p>
            <a:pPr algn="just"/>
            <a:endParaRPr lang="hr-H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6752"/>
            <a:ext cx="9144000" cy="132891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 l="35937" t="25000" r="24219" b="60417"/>
          <a:stretch>
            <a:fillRect/>
          </a:stretch>
        </p:blipFill>
        <p:spPr bwMode="auto">
          <a:xfrm>
            <a:off x="838200" y="4441274"/>
            <a:ext cx="7574685" cy="1559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AppVersion>12.000</AppVersion>
  <Characters>0</Characters>
  <CharactersWithSpaces>0</CharactersWithSpaces>
  <Company>XXX XXX</Company>
  <DocSecurity>0</DocSecurity>
  <HyperlinksChanged>false</HyperlinksChanged>
  <Lines>0</Lines>
  <LinksUpToDate>false</LinksUpToDate>
  <Pages>14</Pages>
  <Paragraphs>87</Paragraphs>
  <Words>645</Words>
  <TotalTime>0</TotalTime>
  <MMClips>0</MMClips>
  <ScaleCrop>false</ScaleCrop>
  <HeadingPairs>
    <vt:vector size="2" baseType="variant">
      <vt:variant>
        <vt:lpstr>제목</vt:lpstr>
      </vt:variant>
      <vt:variant>
        <vt:i4>1</vt:i4>
      </vt:variant>
    </vt:vector>
  </HeadingPairs>
  <TitlesOfParts>
    <vt:vector size="1" baseType="lpstr">
      <vt:lpstr>Title text</vt:lpstr>
    </vt:vector>
  </TitlesOfParts>
  <SharedDoc>false</SharedDoc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revision>3</cp:revision>
  <dc:creator>Krunoslav Franetic</dc:creator>
  <cp:lastModifiedBy>tmp</cp:lastModifiedBy>
  <dc:title>Slide 1</dc:title>
  <dcterms:modified xsi:type="dcterms:W3CDTF">2017-06-08T14:30:09Z</dcterms:modified>
</cp:coreProperties>
</file>

<file path=docProps/infrawarePen.xml><?xml version="1.0" encoding="utf-8"?>
<InfrawarePenDraw xmlns="http://www.infraware.co.kr/2012/penmode"/>
</file>