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287" r:id="rId19"/>
    <p:sldId id="273" r:id="rId20"/>
    <p:sldId id="276" r:id="rId21"/>
    <p:sldId id="277" r:id="rId22"/>
    <p:sldId id="275" r:id="rId23"/>
    <p:sldId id="306" r:id="rId24"/>
    <p:sldId id="288" r:id="rId25"/>
    <p:sldId id="289" r:id="rId26"/>
    <p:sldId id="290" r:id="rId27"/>
    <p:sldId id="304" r:id="rId2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D8D4-AA6F-42BC-8F4D-319E21D6BF1E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B09C-0D07-4D54-B674-6C6AA78FC3C5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6AC6-71BC-4239-B121-A3AF52235912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B374-1B77-4366-8BB9-10CF5D78A059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57B3-2451-4E1B-AB19-93B11A0A9A25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6438-8655-4C3B-B97F-F5C514D46A59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8647-EFD7-48A1-AE2F-E9DFF5D2FCAC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F20C-DD79-461E-8312-4A40DDAF97E9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2B53-AE05-400F-A58F-F3FE5F96A5AF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2EA9-DBB8-45F4-B91F-49A4967F6990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47E4-305F-4571-A62F-FE90F8E4E1B7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E64D-1647-4617-8D35-46613DA282AA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AE83-88ED-4905-BC72-65BF00FD068E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82DF-8D9F-4E85-84AD-2C1680806A03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037C-63BA-40A9-B7AA-9DCD12F8B8F2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E289-6FA4-4775-8DB6-4C80A2F99E04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6B85-6BC2-49CF-9124-AD573F400B84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B95A-D476-4A01-8124-1736396ABDD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C6AA-CAB0-45CA-A0AC-51AF517899B6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DA8D-4BC5-4290-97D7-21F39DACC97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33A0-825E-402D-B081-AB821F548122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E8AF-D84D-4B6E-A833-6A0D793BFFFB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A3D70-90F5-4B8A-8196-69E75C0B5544}" type="datetimeFigureOut">
              <a:rPr lang="sr-Latn-CS"/>
              <a:pPr>
                <a:defRPr/>
              </a:pPr>
              <a:t>26.11.2014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4050F-8F5F-4036-AF09-3167AFCBAA94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552728" cy="1944216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1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technical, </a:t>
            </a: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economic, </a:t>
            </a: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</a:t>
            </a:r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 plans</a:t>
            </a:r>
            <a:endParaRPr lang="en-GB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326560"/>
            <a:ext cx="8028384" cy="53144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Johann Binder 		 		      	        Pula, 27.11.2014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P:\Projekte\0 TOB BEA Projekte\LNF 2014\Fotos\Fotolia\Fotolia_5478925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3140968"/>
            <a:ext cx="4139953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www.alstom.com/Global/Power/Resources/Images/Gallery/LosHumeros-II-geothermal%20powerplant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748" y="3068960"/>
            <a:ext cx="410125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Evaluation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Profit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Profitability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calculation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Payback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rule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value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Internal rate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return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Annuity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ts val="18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tool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feasibility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A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5511155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539552" y="1772816"/>
            <a:ext cx="8157592" cy="1008112"/>
          </a:xfrm>
        </p:spPr>
        <p:txBody>
          <a:bodyPr/>
          <a:lstStyle/>
          <a:p>
            <a:pPr>
              <a:lnSpc>
                <a:spcPts val="17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tool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feasibility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A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6742906" cy="316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tool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feasibility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570646" cy="347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tool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feasibility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458512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1692226" cy="19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1728192"/>
          </a:xfrm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strategic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documents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1795018" cy="206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1656184" cy="16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1582037" cy="14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25144"/>
            <a:ext cx="1500890" cy="188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492896"/>
            <a:ext cx="1609353" cy="18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221088"/>
            <a:ext cx="15890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573016"/>
            <a:ext cx="1767657" cy="20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92896"/>
            <a:ext cx="1483587" cy="162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4869160"/>
            <a:ext cx="1587761" cy="183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2" y="4509120"/>
            <a:ext cx="1431801" cy="186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Pilot Investments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partner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show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pilot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investments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3600"/>
              </a:lnSpc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Odorheiu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Secuiesc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(RO)</a:t>
            </a:r>
          </a:p>
          <a:p>
            <a:pPr>
              <a:lnSpc>
                <a:spcPts val="3600"/>
              </a:lnSpc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IRENA -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Istrian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Regional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Agency</a:t>
            </a:r>
          </a:p>
          <a:p>
            <a:pPr>
              <a:lnSpc>
                <a:spcPts val="3600"/>
              </a:lnSpc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LIR Evolution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8401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 bwMode="auto">
          <a:xfrm>
            <a:off x="539552" y="198884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Pilot Investments 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 </a:t>
            </a:r>
            <a:r>
              <a:rPr kumimoji="0" lang="de-AT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Odorheiu</a:t>
            </a: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Secuiesc</a:t>
            </a: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(RO)</a:t>
            </a: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Biomass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heating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Vocational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school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Costs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50.000,-- EURO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Outputs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1  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elaboration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,   </a:t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r>
              <a:rPr lang="de-AT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financial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plans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1  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catalogue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investment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opportunities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financial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plans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reports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pilot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investment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designs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3  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pilot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investments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51125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>
                <a:solidFill>
                  <a:schemeClr val="tx2"/>
                </a:solidFill>
              </a:rPr>
              <a:t/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2200" b="1" dirty="0">
                <a:solidFill>
                  <a:schemeClr val="tx2"/>
                </a:solidFill>
              </a:rPr>
              <a:t>IRENA </a:t>
            </a:r>
            <a:r>
              <a:rPr lang="hr-HR" sz="2200" b="1" dirty="0" smtClean="0">
                <a:solidFill>
                  <a:schemeClr val="tx2"/>
                </a:solidFill>
              </a:rPr>
              <a:t>– </a:t>
            </a:r>
            <a:r>
              <a:rPr lang="hr-HR" sz="2200" b="1" dirty="0" err="1" smtClean="0">
                <a:solidFill>
                  <a:schemeClr val="tx2"/>
                </a:solidFill>
              </a:rPr>
              <a:t>Istrian</a:t>
            </a:r>
            <a:r>
              <a:rPr lang="hr-HR" sz="2200" b="1" dirty="0" smtClean="0">
                <a:solidFill>
                  <a:schemeClr val="tx2"/>
                </a:solidFill>
              </a:rPr>
              <a:t> </a:t>
            </a:r>
            <a:r>
              <a:rPr lang="hr-HR" sz="2200" b="1" dirty="0" err="1">
                <a:solidFill>
                  <a:schemeClr val="tx2"/>
                </a:solidFill>
              </a:rPr>
              <a:t>Regional</a:t>
            </a:r>
            <a:r>
              <a:rPr lang="hr-HR" sz="2200" b="1" dirty="0">
                <a:solidFill>
                  <a:schemeClr val="tx2"/>
                </a:solidFill>
              </a:rPr>
              <a:t> Energy </a:t>
            </a:r>
            <a:r>
              <a:rPr lang="hr-HR" sz="2200" b="1" dirty="0" err="1" smtClean="0">
                <a:solidFill>
                  <a:schemeClr val="tx2"/>
                </a:solidFill>
              </a:rPr>
              <a:t>Agency</a:t>
            </a:r>
            <a:r>
              <a:rPr lang="hr-HR" sz="2200" b="1" dirty="0" smtClean="0">
                <a:solidFill>
                  <a:schemeClr val="tx2"/>
                </a:solidFill>
              </a:rPr>
              <a:t> </a:t>
            </a:r>
            <a:r>
              <a:rPr lang="hr-HR" sz="2200" b="1" dirty="0" err="1">
                <a:solidFill>
                  <a:schemeClr val="tx2"/>
                </a:solidFill>
              </a:rPr>
              <a:t>Ltd</a:t>
            </a:r>
            <a:r>
              <a:rPr lang="hr-HR" sz="2200" b="1" dirty="0">
                <a:solidFill>
                  <a:schemeClr val="tx2"/>
                </a:solidFill>
              </a:rPr>
              <a:t>.</a:t>
            </a:r>
            <a:br>
              <a:rPr lang="hr-HR" sz="2200" b="1" dirty="0">
                <a:solidFill>
                  <a:schemeClr val="tx2"/>
                </a:solidFill>
              </a:rPr>
            </a:br>
            <a:r>
              <a:rPr lang="hr-HR" sz="2200" b="1" dirty="0" err="1">
                <a:solidFill>
                  <a:schemeClr val="tx2"/>
                </a:solidFill>
              </a:rPr>
              <a:t>Small</a:t>
            </a:r>
            <a:r>
              <a:rPr lang="hr-HR" sz="2200" b="1" dirty="0">
                <a:solidFill>
                  <a:schemeClr val="tx2"/>
                </a:solidFill>
              </a:rPr>
              <a:t> </a:t>
            </a:r>
            <a:r>
              <a:rPr lang="hr-HR" sz="2200" b="1" dirty="0" err="1" smtClean="0">
                <a:solidFill>
                  <a:schemeClr val="tx2"/>
                </a:solidFill>
              </a:rPr>
              <a:t>scale</a:t>
            </a:r>
            <a:r>
              <a:rPr lang="hr-HR" sz="2200" b="1" dirty="0" smtClean="0">
                <a:solidFill>
                  <a:schemeClr val="tx2"/>
                </a:solidFill>
              </a:rPr>
              <a:t> </a:t>
            </a:r>
            <a:r>
              <a:rPr lang="hr-HR" sz="2200" b="1" dirty="0" err="1" smtClean="0">
                <a:solidFill>
                  <a:schemeClr val="tx2"/>
                </a:solidFill>
              </a:rPr>
              <a:t>investment</a:t>
            </a:r>
            <a:r>
              <a:rPr lang="hr-HR" sz="2200" b="1" dirty="0" smtClean="0">
                <a:solidFill>
                  <a:schemeClr val="tx2"/>
                </a:solidFill>
              </a:rPr>
              <a:t>: FV </a:t>
            </a:r>
            <a:r>
              <a:rPr lang="hr-HR" sz="2200" b="1" dirty="0" err="1" smtClean="0">
                <a:solidFill>
                  <a:schemeClr val="tx2"/>
                </a:solidFill>
              </a:rPr>
              <a:t>solar</a:t>
            </a:r>
            <a:r>
              <a:rPr lang="hr-HR" sz="2200" b="1" dirty="0" smtClean="0">
                <a:solidFill>
                  <a:schemeClr val="tx2"/>
                </a:solidFill>
              </a:rPr>
              <a:t> </a:t>
            </a:r>
            <a:r>
              <a:rPr lang="hr-HR" sz="2200" b="1" dirty="0" err="1" smtClean="0">
                <a:solidFill>
                  <a:schemeClr val="tx2"/>
                </a:solidFill>
              </a:rPr>
              <a:t>plant</a:t>
            </a:r>
            <a:r>
              <a:rPr lang="hr-HR" sz="2200" b="1" dirty="0" smtClean="0">
                <a:solidFill>
                  <a:schemeClr val="tx2"/>
                </a:solidFill>
              </a:rPr>
              <a:t> </a:t>
            </a:r>
            <a:r>
              <a:rPr lang="hr-HR" sz="2200" b="1" dirty="0" err="1" smtClean="0">
                <a:solidFill>
                  <a:schemeClr val="tx2"/>
                </a:solidFill>
              </a:rPr>
              <a:t>of</a:t>
            </a:r>
            <a:r>
              <a:rPr lang="hr-HR" sz="2200" b="1" dirty="0" smtClean="0">
                <a:solidFill>
                  <a:schemeClr val="tx2"/>
                </a:solidFill>
              </a:rPr>
              <a:t> 6 kW</a:t>
            </a:r>
            <a:r>
              <a:rPr lang="hr-HR" sz="2700" b="1" dirty="0" smtClean="0">
                <a:solidFill>
                  <a:schemeClr val="tx2"/>
                </a:solidFill>
              </a:rPr>
              <a:t> </a:t>
            </a:r>
            <a:br>
              <a:rPr lang="hr-HR" sz="2700" b="1" dirty="0" smtClean="0">
                <a:solidFill>
                  <a:schemeClr val="tx2"/>
                </a:solidFill>
              </a:rPr>
            </a:br>
            <a:endParaRPr lang="hr-HR" sz="1800" b="1" i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429000"/>
            <a:ext cx="4186808" cy="2465115"/>
          </a:xfrm>
        </p:spPr>
        <p:txBody>
          <a:bodyPr/>
          <a:lstStyle/>
          <a:p>
            <a:r>
              <a:rPr lang="hr-HR" sz="1800" b="1" dirty="0" err="1" smtClean="0"/>
              <a:t>Country</a:t>
            </a:r>
            <a:r>
              <a:rPr lang="hr-HR" sz="1800" b="1" dirty="0"/>
              <a:t>: </a:t>
            </a:r>
            <a:r>
              <a:rPr lang="hr-HR" sz="1800" b="1" i="1" dirty="0"/>
              <a:t>Croatia </a:t>
            </a:r>
          </a:p>
          <a:p>
            <a:r>
              <a:rPr lang="hr-HR" sz="1800" b="1" dirty="0" err="1" smtClean="0"/>
              <a:t>Region</a:t>
            </a:r>
            <a:r>
              <a:rPr lang="hr-HR" sz="1800" b="1" dirty="0" smtClean="0"/>
              <a:t>: </a:t>
            </a:r>
            <a:r>
              <a:rPr lang="hr-HR" sz="1800" b="1" i="1" dirty="0" err="1"/>
              <a:t>Region</a:t>
            </a:r>
            <a:r>
              <a:rPr lang="hr-HR" sz="1800" b="1" i="1" dirty="0"/>
              <a:t> </a:t>
            </a:r>
            <a:r>
              <a:rPr lang="hr-HR" sz="1800" b="1" i="1" dirty="0" err="1"/>
              <a:t>of</a:t>
            </a:r>
            <a:r>
              <a:rPr lang="hr-HR" sz="1800" b="1" i="1" dirty="0"/>
              <a:t> </a:t>
            </a:r>
            <a:r>
              <a:rPr lang="hr-HR" sz="1800" b="1" i="1" dirty="0" err="1"/>
              <a:t>Istria</a:t>
            </a:r>
            <a:r>
              <a:rPr lang="hr-HR" sz="1800" b="1" i="1" dirty="0"/>
              <a:t> </a:t>
            </a:r>
          </a:p>
          <a:p>
            <a:r>
              <a:rPr lang="hr-HR" sz="1800" b="1" dirty="0" err="1"/>
              <a:t>Location</a:t>
            </a:r>
            <a:r>
              <a:rPr lang="hr-HR" sz="1800" b="1" dirty="0"/>
              <a:t> </a:t>
            </a:r>
            <a:r>
              <a:rPr lang="hr-HR" sz="1800" b="1" dirty="0" err="1"/>
              <a:t>of</a:t>
            </a:r>
            <a:r>
              <a:rPr lang="hr-HR" sz="1800" b="1" dirty="0"/>
              <a:t> pilot </a:t>
            </a:r>
            <a:r>
              <a:rPr lang="hr-HR" sz="1800" b="1" dirty="0" err="1"/>
              <a:t>project</a:t>
            </a:r>
            <a:r>
              <a:rPr lang="hr-HR" sz="1800" b="1" dirty="0"/>
              <a:t>: </a:t>
            </a:r>
            <a:r>
              <a:rPr lang="hr-HR" sz="1800" b="1" i="1" dirty="0"/>
              <a:t>Čepić </a:t>
            </a:r>
            <a:r>
              <a:rPr lang="hr-HR" sz="1800" b="1" i="1" dirty="0" err="1" smtClean="0"/>
              <a:t>field</a:t>
            </a:r>
            <a:r>
              <a:rPr lang="hr-HR" sz="1800" b="1" i="1" dirty="0" smtClean="0"/>
              <a:t> - E</a:t>
            </a:r>
            <a:r>
              <a:rPr lang="en-US" sz="1800" b="1" i="1" dirty="0" err="1" smtClean="0"/>
              <a:t>lementary</a:t>
            </a:r>
            <a:r>
              <a:rPr lang="en-US" sz="1800" b="1" i="1" dirty="0" smtClean="0"/>
              <a:t> </a:t>
            </a:r>
            <a:r>
              <a:rPr lang="en-US" sz="1800" b="1" i="1" dirty="0"/>
              <a:t>school Ivan Goran </a:t>
            </a:r>
            <a:r>
              <a:rPr lang="en-US" sz="1800" b="1" i="1" dirty="0" err="1" smtClean="0"/>
              <a:t>Kovačić</a:t>
            </a:r>
            <a:endParaRPr lang="hr-HR" sz="1800" b="1" i="1" dirty="0" smtClean="0"/>
          </a:p>
          <a:p>
            <a:r>
              <a:rPr lang="hr-HR" sz="1800" b="1" dirty="0" err="1" smtClean="0"/>
              <a:t>Budget</a:t>
            </a:r>
            <a:r>
              <a:rPr lang="hr-HR" sz="1800" b="1" dirty="0" smtClean="0"/>
              <a:t>: </a:t>
            </a:r>
            <a:r>
              <a:rPr lang="hr-HR" sz="1800" b="1" i="1" dirty="0" smtClean="0"/>
              <a:t>23.380,24 EUR</a:t>
            </a:r>
          </a:p>
          <a:p>
            <a:r>
              <a:rPr lang="hr-HR" sz="1800" b="1" i="1" dirty="0" err="1" smtClean="0"/>
              <a:t>Average</a:t>
            </a:r>
            <a:r>
              <a:rPr lang="hr-HR" sz="1800" b="1" i="1" dirty="0" smtClean="0"/>
              <a:t> el. </a:t>
            </a:r>
            <a:r>
              <a:rPr lang="hr-HR" sz="1800" b="1" i="1" dirty="0" err="1"/>
              <a:t>p</a:t>
            </a:r>
            <a:r>
              <a:rPr lang="hr-HR" sz="1800" b="1" i="1" dirty="0" err="1" smtClean="0"/>
              <a:t>roduction</a:t>
            </a:r>
            <a:r>
              <a:rPr lang="hr-HR" sz="1800" b="1" i="1" dirty="0" smtClean="0"/>
              <a:t> </a:t>
            </a:r>
            <a:r>
              <a:rPr lang="hr-HR" sz="1800" b="1" i="1" dirty="0" err="1" smtClean="0"/>
              <a:t>of</a:t>
            </a:r>
            <a:r>
              <a:rPr lang="hr-HR" sz="1800" b="1" i="1" dirty="0" smtClean="0"/>
              <a:t> </a:t>
            </a:r>
            <a:r>
              <a:rPr lang="hr-HR" sz="1800" b="1" i="1" dirty="0" err="1" smtClean="0"/>
              <a:t>the</a:t>
            </a:r>
            <a:r>
              <a:rPr lang="hr-HR" sz="1800" b="1" i="1" dirty="0" smtClean="0"/>
              <a:t> </a:t>
            </a:r>
            <a:r>
              <a:rPr lang="hr-HR" sz="1800" b="1" i="1" dirty="0" err="1" smtClean="0"/>
              <a:t>plant</a:t>
            </a:r>
            <a:r>
              <a:rPr lang="hr-HR" sz="1800" b="1" i="1" dirty="0"/>
              <a:t>: 7.507,00 </a:t>
            </a:r>
            <a:r>
              <a:rPr lang="hr-HR" sz="1800" b="1" i="1" dirty="0" err="1" smtClean="0"/>
              <a:t>kWh</a:t>
            </a:r>
            <a:r>
              <a:rPr lang="hr-HR" sz="1800" b="1" i="1" dirty="0" smtClean="0"/>
              <a:t>/a</a:t>
            </a:r>
            <a:endParaRPr lang="hr-HR" sz="1800" b="1" i="1" dirty="0"/>
          </a:p>
          <a:p>
            <a:endParaRPr lang="hr-HR" sz="1800" b="1" i="1" dirty="0"/>
          </a:p>
          <a:p>
            <a:pPr marL="0" indent="0">
              <a:buNone/>
            </a:pPr>
            <a:endParaRPr lang="hr-HR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589240"/>
            <a:ext cx="1608691" cy="7818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573016"/>
            <a:ext cx="2666659" cy="19999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76872"/>
            <a:ext cx="3000637" cy="16878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964730"/>
            <a:ext cx="2520280" cy="1890210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395536" y="1988840"/>
            <a:ext cx="47525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Pilot Investments 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9193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>
                <a:solidFill>
                  <a:schemeClr val="tx2"/>
                </a:solidFill>
              </a:rPr>
              <a:t>Main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Photovoltaic modules</a:t>
            </a:r>
            <a:r>
              <a:rPr lang="hr-HR" sz="1800" i="1" dirty="0" smtClean="0"/>
              <a:t> (</a:t>
            </a:r>
            <a:r>
              <a:rPr lang="en-US" sz="1800" i="1" dirty="0"/>
              <a:t>24 module unit power 250 </a:t>
            </a:r>
            <a:r>
              <a:rPr lang="en-US" sz="1800" i="1" dirty="0" err="1"/>
              <a:t>Wp</a:t>
            </a:r>
            <a:r>
              <a:rPr lang="en-US" sz="1800" i="1" dirty="0"/>
              <a:t> – total power 6 </a:t>
            </a:r>
            <a:r>
              <a:rPr lang="en-US" sz="1800" i="1" dirty="0" smtClean="0"/>
              <a:t>kW</a:t>
            </a:r>
            <a:r>
              <a:rPr lang="hr-HR" sz="1800" i="1" dirty="0" smtClean="0"/>
              <a:t>)</a:t>
            </a:r>
            <a:endParaRPr lang="en-US" sz="18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Grid power inverter </a:t>
            </a:r>
            <a:r>
              <a:rPr lang="en-US" sz="1800" i="1" dirty="0" err="1" smtClean="0"/>
              <a:t>el.en</a:t>
            </a:r>
            <a:r>
              <a:rPr lang="en-US" sz="1800" i="1" dirty="0" smtClean="0"/>
              <a:t>. (DC / AC inverter)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Bidirectional power inverter (AC / DC and DC / AC) and batteries,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Main distributor cabinet (GRO)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cabinet for accommodation of active power equipment,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surveillance and communication equipment,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 smtClean="0"/>
              <a:t>external lightning protection system-LPS.</a:t>
            </a:r>
            <a:endParaRPr lang="hr-HR" sz="1800" i="1" dirty="0"/>
          </a:p>
          <a:p>
            <a:pPr marL="0" indent="0">
              <a:buNone/>
            </a:pPr>
            <a:endParaRPr lang="hr-HR" sz="1800" i="1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100" b="1" dirty="0" smtClean="0">
                <a:solidFill>
                  <a:schemeClr val="tx2"/>
                </a:solidFill>
              </a:rPr>
              <a:t>IRENA – </a:t>
            </a:r>
            <a:r>
              <a:rPr lang="hr-HR" sz="3100" b="1" dirty="0" err="1" smtClean="0">
                <a:solidFill>
                  <a:schemeClr val="tx2"/>
                </a:solidFill>
              </a:rPr>
              <a:t>Istrian</a:t>
            </a:r>
            <a:r>
              <a:rPr lang="hr-HR" sz="3100" b="1" dirty="0" smtClean="0">
                <a:solidFill>
                  <a:schemeClr val="tx2"/>
                </a:solidFill>
              </a:rPr>
              <a:t> </a:t>
            </a:r>
            <a:r>
              <a:rPr lang="hr-HR" sz="3100" b="1" dirty="0" err="1" smtClean="0">
                <a:solidFill>
                  <a:schemeClr val="tx2"/>
                </a:solidFill>
              </a:rPr>
              <a:t>Regional</a:t>
            </a:r>
            <a:r>
              <a:rPr lang="hr-HR" sz="3100" b="1" dirty="0" smtClean="0">
                <a:solidFill>
                  <a:schemeClr val="tx2"/>
                </a:solidFill>
              </a:rPr>
              <a:t> Energy </a:t>
            </a:r>
            <a:r>
              <a:rPr lang="hr-HR" sz="3100" b="1" dirty="0" err="1" smtClean="0">
                <a:solidFill>
                  <a:schemeClr val="tx2"/>
                </a:solidFill>
              </a:rPr>
              <a:t>Agency</a:t>
            </a:r>
            <a:r>
              <a:rPr lang="hr-HR" sz="3100" b="1" dirty="0" smtClean="0">
                <a:solidFill>
                  <a:schemeClr val="tx2"/>
                </a:solidFill>
              </a:rPr>
              <a:t> </a:t>
            </a:r>
            <a:r>
              <a:rPr lang="hr-HR" sz="3100" b="1" dirty="0" err="1" smtClean="0">
                <a:solidFill>
                  <a:schemeClr val="tx2"/>
                </a:solidFill>
              </a:rPr>
              <a:t>Ltd</a:t>
            </a:r>
            <a:r>
              <a:rPr lang="hr-HR" sz="3100" b="1" dirty="0" smtClean="0">
                <a:solidFill>
                  <a:schemeClr val="tx2"/>
                </a:solidFill>
              </a:rPr>
              <a:t>.</a:t>
            </a:r>
            <a:br>
              <a:rPr lang="hr-HR" sz="3100" b="1" dirty="0" smtClean="0">
                <a:solidFill>
                  <a:schemeClr val="tx2"/>
                </a:solidFill>
              </a:rPr>
            </a:br>
            <a:r>
              <a:rPr lang="hr-HR" sz="3100" b="1" dirty="0" err="1" smtClean="0">
                <a:solidFill>
                  <a:schemeClr val="tx2"/>
                </a:solidFill>
              </a:rPr>
              <a:t>Small</a:t>
            </a:r>
            <a:r>
              <a:rPr lang="hr-HR" sz="3100" b="1" dirty="0" smtClean="0">
                <a:solidFill>
                  <a:schemeClr val="tx2"/>
                </a:solidFill>
              </a:rPr>
              <a:t> </a:t>
            </a:r>
            <a:r>
              <a:rPr lang="hr-HR" sz="3100" b="1" dirty="0" err="1" smtClean="0">
                <a:solidFill>
                  <a:schemeClr val="tx2"/>
                </a:solidFill>
              </a:rPr>
              <a:t>scale</a:t>
            </a:r>
            <a:r>
              <a:rPr lang="hr-HR" sz="3100" b="1" dirty="0" smtClean="0">
                <a:solidFill>
                  <a:schemeClr val="tx2"/>
                </a:solidFill>
              </a:rPr>
              <a:t> </a:t>
            </a:r>
            <a:r>
              <a:rPr lang="hr-HR" sz="3100" b="1" dirty="0" err="1" smtClean="0">
                <a:solidFill>
                  <a:schemeClr val="tx2"/>
                </a:solidFill>
              </a:rPr>
              <a:t>investment</a:t>
            </a:r>
            <a:r>
              <a:rPr lang="hr-HR" sz="3100" b="1" dirty="0" smtClean="0">
                <a:solidFill>
                  <a:schemeClr val="tx2"/>
                </a:solidFill>
              </a:rPr>
              <a:t>: FV </a:t>
            </a:r>
            <a:r>
              <a:rPr lang="hr-HR" sz="3100" b="1" dirty="0" err="1" smtClean="0">
                <a:solidFill>
                  <a:schemeClr val="tx2"/>
                </a:solidFill>
              </a:rPr>
              <a:t>solar</a:t>
            </a:r>
            <a:r>
              <a:rPr lang="hr-HR" sz="3100" b="1" dirty="0" smtClean="0">
                <a:solidFill>
                  <a:schemeClr val="tx2"/>
                </a:solidFill>
              </a:rPr>
              <a:t> </a:t>
            </a:r>
            <a:r>
              <a:rPr lang="hr-HR" sz="3100" b="1" dirty="0" err="1" smtClean="0">
                <a:solidFill>
                  <a:schemeClr val="tx2"/>
                </a:solidFill>
              </a:rPr>
              <a:t>plant</a:t>
            </a:r>
            <a:r>
              <a:rPr lang="hr-HR" sz="3100" b="1" dirty="0" smtClean="0">
                <a:solidFill>
                  <a:schemeClr val="tx2"/>
                </a:solidFill>
              </a:rPr>
              <a:t> </a:t>
            </a:r>
            <a:r>
              <a:rPr lang="hr-HR" sz="3100" b="1" dirty="0" err="1" smtClean="0">
                <a:solidFill>
                  <a:schemeClr val="tx2"/>
                </a:solidFill>
              </a:rPr>
              <a:t>of</a:t>
            </a:r>
            <a:r>
              <a:rPr lang="hr-HR" sz="3100" b="1" dirty="0" smtClean="0">
                <a:solidFill>
                  <a:schemeClr val="tx2"/>
                </a:solidFill>
              </a:rPr>
              <a:t> 6 kW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br>
              <a:rPr lang="hr-HR" sz="3600" b="1" dirty="0" smtClean="0">
                <a:solidFill>
                  <a:schemeClr val="tx2"/>
                </a:solidFill>
              </a:rPr>
            </a:br>
            <a:endParaRPr lang="hr-HR" sz="1800" b="1" i="1" dirty="0">
              <a:solidFill>
                <a:schemeClr val="tx2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431655"/>
            <a:ext cx="2539248" cy="19044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431506"/>
            <a:ext cx="4860032" cy="19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1231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133600"/>
            <a:ext cx="40163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39552" y="1988840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Pilot Investments 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LIR Evolution (</a:t>
            </a:r>
            <a:r>
              <a:rPr kumimoji="0" lang="de-AT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BiH</a:t>
            </a: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Photovoltaic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plant</a:t>
            </a: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Power 5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kW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Costs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14.400,-- EURO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P_2014112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4965184" cy="2952328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39552" y="2276872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Pilot Investments 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LIR Evolution (</a:t>
            </a:r>
            <a:r>
              <a:rPr kumimoji="0" lang="de-AT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BiH</a:t>
            </a:r>
            <a:r>
              <a:rPr kumimoji="0" lang="de-A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Opening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Gradiska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25.11.2015</a:t>
            </a: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3rd TERRE Seminar</a:t>
            </a:r>
          </a:p>
          <a:p>
            <a:pPr marL="342900" marR="0" lvl="0" indent="-342900" algn="l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demonstrative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raising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awareness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4" descr="WP_20141124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4020" y="2060849"/>
            <a:ext cx="1939980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152127"/>
          </a:xfrm>
        </p:spPr>
        <p:txBody>
          <a:bodyPr/>
          <a:lstStyle/>
          <a:p>
            <a:pPr>
              <a:lnSpc>
                <a:spcPts val="18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Catalogue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opportunities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questionaire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106244" cy="33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80119"/>
          </a:xfrm>
        </p:spPr>
        <p:txBody>
          <a:bodyPr/>
          <a:lstStyle/>
          <a:p>
            <a:pPr>
              <a:lnSpc>
                <a:spcPts val="18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Catalogue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opportunities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questionaire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726212" cy="32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1512167"/>
          </a:xfrm>
        </p:spPr>
        <p:txBody>
          <a:bodyPr/>
          <a:lstStyle/>
          <a:p>
            <a:pPr>
              <a:lnSpc>
                <a:spcPts val="1500"/>
              </a:lnSpc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Catalogue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opportunities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e-AT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investments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effectivness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different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renewable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132293" cy="33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552728" cy="1944216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1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technical, </a:t>
            </a: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economic, </a:t>
            </a: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</a:t>
            </a:r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 plans</a:t>
            </a:r>
            <a:endParaRPr lang="en-GB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326560"/>
            <a:ext cx="8028384" cy="53144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Johann Binder 		 		      	        Pula, 27.11.2014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8432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Strategic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planning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(regional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strategy</a:t>
            </a: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Set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criteria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Processing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criteria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criteria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Evaluation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criteria</a:t>
            </a: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chip</a:t>
            </a:r>
            <a:r>
              <a:rPr lang="de-A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systems</a:t>
            </a:r>
            <a:endParaRPr lang="de-AT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://www.cumbria-biomass.co.uk/media/images/fu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12976"/>
            <a:ext cx="3059832" cy="1440160"/>
          </a:xfrm>
          <a:prstGeom prst="rect">
            <a:avLst/>
          </a:prstGeom>
          <a:noFill/>
        </p:spPr>
      </p:pic>
      <p:pic>
        <p:nvPicPr>
          <p:cNvPr id="22532" name="Picture 4" descr="http://ais.badische-zeitung.de/piece/04/5e/26/7e/73279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3059832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P:\Projekte\0 TOB BEA Projekte\LNF 2014\Fotos\Fotolia\Fotolia_5159961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92392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http://upload.wikimedia.org/wikipedia/commons/8/8e/Holzvergas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069" y="2996952"/>
            <a:ext cx="3027931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systems</a:t>
            </a:r>
            <a:endParaRPr lang="de-AT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Bild 9" descr="solarthermie2_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3284984"/>
            <a:ext cx="3275856" cy="245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Bild 10" descr="Photovoltaik_MittelspalteVollb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3284984"/>
            <a:ext cx="3491880" cy="261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</a:t>
            </a:r>
            <a:r>
              <a:rPr lang="de-A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</a:t>
            </a:r>
            <a:r>
              <a:rPr lang="de-A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latin typeface="Arial" pitchFamily="34" charset="0"/>
                <a:cs typeface="Arial" pitchFamily="34" charset="0"/>
              </a:rPr>
            </a:b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</a:t>
            </a:r>
            <a:r>
              <a:rPr lang="de-A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descriptions</a:t>
            </a:r>
            <a:endParaRPr lang="de-A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Wood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Biogas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Photovoltaik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</a:t>
            </a:r>
            <a:r>
              <a:rPr lang="de-A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power </a:t>
            </a:r>
            <a:r>
              <a:rPr lang="de-AT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plants</a:t>
            </a:r>
            <a:endParaRPr lang="de-AT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Wind power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AT" sz="2400" dirty="0" smtClean="0">
                <a:latin typeface="Arial" pitchFamily="34" charset="0"/>
                <a:cs typeface="Arial" pitchFamily="34" charset="0"/>
              </a:rPr>
              <a:t>Geothermal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plants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8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899592" y="1052736"/>
            <a:ext cx="6552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technical,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economic,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</a:t>
            </a:r>
            <a:r>
              <a:rPr kumimoji="0" lang="en-GB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plans</a:t>
            </a:r>
            <a:endParaRPr kumimoji="0" lang="en-GB" sz="3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Bild 11" descr="Kleinwasserk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56991"/>
            <a:ext cx="3347864" cy="24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Bildschirmpräsentation (4:3)</PresentationFormat>
  <Paragraphs>181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 tema</vt:lpstr>
      <vt:lpstr> technical,   economic,    financial plans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 IRENA – Istrian Regional Energy Agency Ltd. Small scale investment: FV solar plant of 6 kW  </vt:lpstr>
      <vt:lpstr>Folie 21</vt:lpstr>
      <vt:lpstr>Folie 22</vt:lpstr>
      <vt:lpstr>Folie 23</vt:lpstr>
      <vt:lpstr>Folie 24</vt:lpstr>
      <vt:lpstr>Folie 25</vt:lpstr>
      <vt:lpstr>Folie 26</vt:lpstr>
      <vt:lpstr> technical,   economic,    financial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Nikola Petrić</dc:creator>
  <cp:lastModifiedBy>Horvath</cp:lastModifiedBy>
  <cp:revision>64</cp:revision>
  <dcterms:created xsi:type="dcterms:W3CDTF">2013-07-03T06:41:16Z</dcterms:created>
  <dcterms:modified xsi:type="dcterms:W3CDTF">2014-11-26T10:03:16Z</dcterms:modified>
</cp:coreProperties>
</file>