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E0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55342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26472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6488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72290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93997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1118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8003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6603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4739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05935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69842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4C6AB-3709-4A68-8184-E7ACCDD12E89}" type="datetimeFigureOut">
              <a:rPr lang="sl-SI" smtClean="0"/>
              <a:t>16.9.2015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19E01-9BF5-4176-9703-93F83557761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30138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ibstudio.s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cale@harphasea.s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POROČILO O IZVEDENIH AKTIVNOSTI – PP2 Mestna občina Koper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1800200"/>
          </a:xfrm>
        </p:spPr>
        <p:txBody>
          <a:bodyPr/>
          <a:lstStyle/>
          <a:p>
            <a:r>
              <a:rPr lang="sl-SI" dirty="0" smtClean="0"/>
              <a:t>Ivana Štrkalj</a:t>
            </a:r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558" y="-1024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</a:t>
            </a:r>
            <a:endParaRPr kumimoji="0" lang="en-GB" alt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l-SI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</a:t>
            </a:r>
            <a:endParaRPr kumimoji="0" lang="en-GB" alt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310719" y="4803113"/>
            <a:ext cx="44529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-914400" algn="l"/>
                <a:tab pos="-457200" algn="l"/>
                <a:tab pos="457200" algn="l"/>
                <a:tab pos="685800" algn="l"/>
                <a:tab pos="914400" algn="l"/>
                <a:tab pos="11430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-914400" algn="l"/>
                <a:tab pos="-457200" algn="l"/>
                <a:tab pos="457200" algn="l"/>
                <a:tab pos="685800" algn="l"/>
                <a:tab pos="914400" algn="l"/>
                <a:tab pos="11430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-914400" algn="l"/>
                <a:tab pos="-457200" algn="l"/>
                <a:tab pos="457200" algn="l"/>
                <a:tab pos="685800" algn="l"/>
                <a:tab pos="914400" algn="l"/>
                <a:tab pos="11430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-914400" algn="l"/>
                <a:tab pos="-457200" algn="l"/>
                <a:tab pos="457200" algn="l"/>
                <a:tab pos="685800" algn="l"/>
                <a:tab pos="914400" algn="l"/>
                <a:tab pos="11430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-914400" algn="l"/>
                <a:tab pos="-457200" algn="l"/>
                <a:tab pos="457200" algn="l"/>
                <a:tab pos="685800" algn="l"/>
                <a:tab pos="914400" algn="l"/>
                <a:tab pos="11430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914400" algn="l"/>
                <a:tab pos="-457200" algn="l"/>
                <a:tab pos="457200" algn="l"/>
                <a:tab pos="685800" algn="l"/>
                <a:tab pos="914400" algn="l"/>
                <a:tab pos="11430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914400" algn="l"/>
                <a:tab pos="-457200" algn="l"/>
                <a:tab pos="457200" algn="l"/>
                <a:tab pos="685800" algn="l"/>
                <a:tab pos="914400" algn="l"/>
                <a:tab pos="11430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914400" algn="l"/>
                <a:tab pos="-457200" algn="l"/>
                <a:tab pos="457200" algn="l"/>
                <a:tab pos="685800" algn="l"/>
                <a:tab pos="914400" algn="l"/>
                <a:tab pos="11430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914400" algn="l"/>
                <a:tab pos="-457200" algn="l"/>
                <a:tab pos="457200" algn="l"/>
                <a:tab pos="685800" algn="l"/>
                <a:tab pos="914400" algn="l"/>
                <a:tab pos="11430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14400" algn="l"/>
                <a:tab pos="-457200" algn="l"/>
                <a:tab pos="457200" algn="l"/>
                <a:tab pos="685800" algn="l"/>
                <a:tab pos="914400" algn="l"/>
                <a:tab pos="11430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</a:pPr>
            <a:r>
              <a:rPr kumimoji="0" lang="sl-SI" altLang="sl-S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MESTNA OBČINA KOPER</a:t>
            </a:r>
            <a:endParaRPr kumimoji="0" lang="sl-SI" altLang="sl-SI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14400" algn="l"/>
                <a:tab pos="-457200" algn="l"/>
                <a:tab pos="457200" algn="l"/>
                <a:tab pos="685800" algn="l"/>
                <a:tab pos="914400" algn="l"/>
                <a:tab pos="1143000" algn="l"/>
                <a:tab pos="1600200" algn="l"/>
                <a:tab pos="1828800" algn="l"/>
                <a:tab pos="20574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</a:pPr>
            <a:r>
              <a:rPr kumimoji="0" lang="sl-SI" altLang="sl-S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COMUNE CITTA`  DI CAPODISTRIA</a:t>
            </a:r>
            <a:endParaRPr kumimoji="0" lang="sl-SI" altLang="sl-SI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75" y="379076"/>
            <a:ext cx="2120118" cy="622195"/>
          </a:xfrm>
          <a:prstGeom prst="rect">
            <a:avLst/>
          </a:prstGeom>
        </p:spPr>
      </p:pic>
      <p:pic>
        <p:nvPicPr>
          <p:cNvPr id="11" name="Picture 4" descr="grb-herald-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370" y="4108512"/>
            <a:ext cx="6096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126242"/>
            <a:ext cx="4608512" cy="48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81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772817"/>
            <a:ext cx="8229600" cy="2088232"/>
          </a:xfrm>
        </p:spPr>
        <p:txBody>
          <a:bodyPr/>
          <a:lstStyle/>
          <a:p>
            <a:pPr marL="0" indent="0">
              <a:buNone/>
            </a:pPr>
            <a:endParaRPr lang="sl-SI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18" y="234762"/>
            <a:ext cx="4011938" cy="2256715"/>
          </a:xfrm>
          <a:prstGeom prst="rect">
            <a:avLst/>
          </a:prstGeom>
        </p:spPr>
      </p:pic>
      <p:sp>
        <p:nvSpPr>
          <p:cNvPr id="7" name="Desna puščica s črticami 6"/>
          <p:cNvSpPr/>
          <p:nvPr/>
        </p:nvSpPr>
        <p:spPr>
          <a:xfrm>
            <a:off x="1093161" y="2996952"/>
            <a:ext cx="7632848" cy="1584176"/>
          </a:xfrm>
          <a:prstGeom prst="striped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12" name="Puščica dol 11"/>
          <p:cNvSpPr/>
          <p:nvPr/>
        </p:nvSpPr>
        <p:spPr>
          <a:xfrm>
            <a:off x="5182655" y="2511098"/>
            <a:ext cx="504056" cy="9836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5" name="Pravokotnik 14"/>
          <p:cNvSpPr/>
          <p:nvPr/>
        </p:nvSpPr>
        <p:spPr>
          <a:xfrm>
            <a:off x="393018" y="3034845"/>
            <a:ext cx="1418456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>
                <a:solidFill>
                  <a:schemeClr val="tx1"/>
                </a:solidFill>
              </a:rPr>
              <a:t>02.02.2015</a:t>
            </a:r>
            <a:endParaRPr lang="sl-SI" dirty="0">
              <a:solidFill>
                <a:schemeClr val="tx1"/>
              </a:solidFill>
            </a:endParaRPr>
          </a:p>
        </p:txBody>
      </p:sp>
      <p:cxnSp>
        <p:nvCxnSpPr>
          <p:cNvPr id="21" name="Raven povezovalnik 20"/>
          <p:cNvCxnSpPr>
            <a:endCxn id="7" idx="3"/>
          </p:cNvCxnSpPr>
          <p:nvPr/>
        </p:nvCxnSpPr>
        <p:spPr>
          <a:xfrm>
            <a:off x="8722589" y="3144562"/>
            <a:ext cx="3420" cy="644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ravokotnik 21"/>
          <p:cNvSpPr/>
          <p:nvPr/>
        </p:nvSpPr>
        <p:spPr>
          <a:xfrm>
            <a:off x="7415808" y="2629845"/>
            <a:ext cx="1728192" cy="4863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>
                <a:solidFill>
                  <a:schemeClr val="tx1"/>
                </a:solidFill>
              </a:rPr>
              <a:t>01.05.2016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29" name="Zaobljeni pravokotnik 28"/>
          <p:cNvSpPr/>
          <p:nvPr/>
        </p:nvSpPr>
        <p:spPr>
          <a:xfrm>
            <a:off x="345742" y="4022944"/>
            <a:ext cx="3206813" cy="908720"/>
          </a:xfrm>
          <a:prstGeom prst="roundRect">
            <a:avLst/>
          </a:prstGeom>
          <a:solidFill>
            <a:srgbClr val="2CE0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>
                <a:solidFill>
                  <a:schemeClr val="tx1"/>
                </a:solidFill>
              </a:rPr>
              <a:t>Julij/avgust 2015:Izvedba 2 Javnih naročil in oddaja prvega vmesnega poročila PP</a:t>
            </a:r>
            <a:endParaRPr lang="sl-SI" dirty="0">
              <a:solidFill>
                <a:schemeClr val="tx1"/>
              </a:solidFill>
            </a:endParaRPr>
          </a:p>
        </p:txBody>
      </p:sp>
      <p:cxnSp>
        <p:nvCxnSpPr>
          <p:cNvPr id="31" name="Raven povezovalnik 30"/>
          <p:cNvCxnSpPr/>
          <p:nvPr/>
        </p:nvCxnSpPr>
        <p:spPr>
          <a:xfrm>
            <a:off x="3779912" y="4135927"/>
            <a:ext cx="0" cy="11238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aobljeni pravokotnik 42"/>
          <p:cNvSpPr/>
          <p:nvPr/>
        </p:nvSpPr>
        <p:spPr>
          <a:xfrm>
            <a:off x="1949148" y="5235875"/>
            <a:ext cx="2455808" cy="1358198"/>
          </a:xfrm>
          <a:prstGeom prst="roundRect">
            <a:avLst/>
          </a:prstGeom>
          <a:solidFill>
            <a:srgbClr val="2CE0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>
                <a:solidFill>
                  <a:schemeClr val="tx1"/>
                </a:solidFill>
              </a:rPr>
              <a:t>Avgust 2015</a:t>
            </a:r>
          </a:p>
          <a:p>
            <a:pPr algn="ctr"/>
            <a:r>
              <a:rPr lang="sl-SI" dirty="0" smtClean="0">
                <a:solidFill>
                  <a:schemeClr val="tx1"/>
                </a:solidFill>
              </a:rPr>
              <a:t>Prva poročila izvajalcev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44" name="Zaobljeni pravokotnik 43"/>
          <p:cNvSpPr/>
          <p:nvPr/>
        </p:nvSpPr>
        <p:spPr>
          <a:xfrm>
            <a:off x="4137126" y="3526160"/>
            <a:ext cx="2595114" cy="23888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>
                <a:solidFill>
                  <a:schemeClr val="tx1"/>
                </a:solidFill>
              </a:rPr>
              <a:t>Priprava končnega poročila SCS in prvega vsebinskega poročila CPS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45" name="Elipsa 44"/>
          <p:cNvSpPr/>
          <p:nvPr/>
        </p:nvSpPr>
        <p:spPr>
          <a:xfrm>
            <a:off x="4612347" y="1130264"/>
            <a:ext cx="1644671" cy="143874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>
                <a:solidFill>
                  <a:schemeClr val="tx1"/>
                </a:solidFill>
              </a:rPr>
              <a:t>danes</a:t>
            </a:r>
            <a:endParaRPr lang="sl-S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31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872208"/>
          </a:xfrm>
        </p:spPr>
        <p:txBody>
          <a:bodyPr>
            <a:normAutofit fontScale="90000"/>
          </a:bodyPr>
          <a:lstStyle/>
          <a:p>
            <a:pPr marL="0" indent="0" algn="just"/>
            <a:r>
              <a:rPr lang="sl-SI" sz="2800" b="1" dirty="0" smtClean="0">
                <a:solidFill>
                  <a:srgbClr val="FF0000"/>
                </a:solidFill>
              </a:rPr>
              <a:t>I.</a:t>
            </a:r>
            <a:br>
              <a:rPr lang="sl-SI" sz="2800" b="1" dirty="0" smtClean="0">
                <a:solidFill>
                  <a:srgbClr val="FF0000"/>
                </a:solidFill>
              </a:rPr>
            </a:br>
            <a:r>
              <a:rPr lang="sl-SI" sz="2800" b="1" dirty="0" smtClean="0">
                <a:solidFill>
                  <a:srgbClr val="FF0000"/>
                </a:solidFill>
              </a:rPr>
              <a:t>IZDELAVA CELOSTNE PROMETNE STRATEGIJE ZA MESTNO OBČINO KOPER TER PRIPRAVA PREDLOGA PROSTORSKIH USMERITEV IN IZHODIŠČ ZA DOLOČITEV KLJUČNIH RAZVOJNIH VSEBIN POVEZAVE MEST KOPER IN BUZET</a:t>
            </a:r>
            <a:endParaRPr lang="sl-SI" sz="2800" b="1" dirty="0" smtClean="0">
              <a:solidFill>
                <a:srgbClr val="FF0000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251520" y="2132856"/>
            <a:ext cx="8435280" cy="4608512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sl-SI" sz="2400" dirty="0" smtClean="0"/>
              <a:t>Izbrani izvajalec:</a:t>
            </a:r>
          </a:p>
          <a:p>
            <a:r>
              <a:rPr lang="sl-SI" sz="2400" dirty="0" smtClean="0"/>
              <a:t>IB STUDIO D.O.O.; </a:t>
            </a:r>
            <a:r>
              <a:rPr lang="sl-SI" sz="2400" dirty="0" err="1" smtClean="0"/>
              <a:t>Manuela</a:t>
            </a:r>
            <a:r>
              <a:rPr lang="sl-SI" sz="2400" dirty="0" smtClean="0"/>
              <a:t> </a:t>
            </a:r>
            <a:r>
              <a:rPr lang="sl-SI" sz="2400" dirty="0" err="1" smtClean="0"/>
              <a:t>Verljan</a:t>
            </a:r>
            <a:r>
              <a:rPr lang="sl-SI" sz="2400" dirty="0" smtClean="0"/>
              <a:t> (</a:t>
            </a:r>
            <a:r>
              <a:rPr lang="sl-SI" sz="2400" dirty="0" err="1" smtClean="0">
                <a:hlinkClick r:id="rId2"/>
              </a:rPr>
              <a:t>info@ibstudio.si</a:t>
            </a:r>
            <a:r>
              <a:rPr lang="sl-SI" sz="2400" dirty="0" smtClean="0"/>
              <a:t>)</a:t>
            </a:r>
          </a:p>
          <a:p>
            <a:pPr marL="0" indent="0">
              <a:buNone/>
            </a:pPr>
            <a:r>
              <a:rPr lang="sl-SI" sz="2400" b="1" u="sng" dirty="0" smtClean="0"/>
              <a:t>Želen rezultat:</a:t>
            </a:r>
          </a:p>
          <a:p>
            <a:r>
              <a:rPr lang="sl-SI" sz="2400" dirty="0" smtClean="0"/>
              <a:t>Oblikovana celostna prometna študija za celotno območje Mestne občine Koper</a:t>
            </a:r>
          </a:p>
          <a:p>
            <a:r>
              <a:rPr lang="sl-SI" sz="2400" dirty="0" smtClean="0"/>
              <a:t>Izdelan predlog prostorskih usmeritev in izhodišč za določitev ključnih razvojnih vsebin povezave mest Koper in Buzet (grafične podlage v merilu 1:100.000, ter podrobne usmeritve prometnih in turističnih vsebin za Koper in Buzet v merilu 1:25.000</a:t>
            </a:r>
            <a:endParaRPr lang="sl-SI" sz="2400" dirty="0" smtClean="0"/>
          </a:p>
          <a:p>
            <a:pPr marL="114300" indent="0">
              <a:buNone/>
            </a:pPr>
            <a:endParaRPr lang="sl-SI" sz="2400" b="1" dirty="0" smtClean="0"/>
          </a:p>
          <a:p>
            <a:pPr marL="114300" indent="0">
              <a:buNone/>
            </a:pPr>
            <a:r>
              <a:rPr lang="sl-SI" sz="2400" b="1" u="sng" dirty="0" smtClean="0"/>
              <a:t>Izdelano do danes:</a:t>
            </a:r>
          </a:p>
          <a:p>
            <a:pPr marL="457200"/>
            <a:r>
              <a:rPr lang="sl-SI" sz="2400" dirty="0" smtClean="0"/>
              <a:t>Pregled obstoječih praks,študij  in možnosti sodelovanja s sosednjimi občinami</a:t>
            </a:r>
          </a:p>
          <a:p>
            <a:pPr marL="457200"/>
            <a:r>
              <a:rPr lang="sl-SI" sz="2400" dirty="0"/>
              <a:t>A</a:t>
            </a:r>
            <a:r>
              <a:rPr lang="sl-SI" sz="2400" dirty="0" smtClean="0"/>
              <a:t>naliza stanja, zagotovitev manjkajočih podatkov, analiza teženj prostorskega razvoja MOK.</a:t>
            </a:r>
          </a:p>
          <a:p>
            <a:pPr marL="457200"/>
            <a:r>
              <a:rPr lang="sl-SI" sz="2400" dirty="0" smtClean="0"/>
              <a:t>Oblikovane možne strokovne rešitve - scenariji v merilu 1:100.000</a:t>
            </a:r>
          </a:p>
          <a:p>
            <a:pPr marL="114300" indent="0">
              <a:buNone/>
            </a:pPr>
            <a:endParaRPr lang="sl-SI" sz="2400" dirty="0" smtClean="0"/>
          </a:p>
          <a:p>
            <a:pPr marL="114300" indent="0">
              <a:buNone/>
            </a:pPr>
            <a:r>
              <a:rPr lang="sl-SI" sz="2400" dirty="0" smtClean="0"/>
              <a:t>Več o izvedenih aktivnostih v posebni predstavitvi </a:t>
            </a:r>
            <a:r>
              <a:rPr lang="sl-SI" sz="2400" dirty="0" err="1" smtClean="0"/>
              <a:t>ga.Manuele</a:t>
            </a:r>
            <a:r>
              <a:rPr lang="sl-SI" sz="2400" dirty="0" smtClean="0"/>
              <a:t> </a:t>
            </a:r>
            <a:r>
              <a:rPr lang="sl-SI" sz="2400" dirty="0" err="1" smtClean="0"/>
              <a:t>Verljan</a:t>
            </a: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247927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l-SI" sz="2000" b="1" dirty="0" smtClean="0">
                <a:solidFill>
                  <a:srgbClr val="FF0000"/>
                </a:solidFill>
              </a:rPr>
              <a:t>II.</a:t>
            </a:r>
            <a:br>
              <a:rPr lang="sl-SI" sz="2000" b="1" dirty="0" smtClean="0">
                <a:solidFill>
                  <a:srgbClr val="FF0000"/>
                </a:solidFill>
              </a:rPr>
            </a:br>
            <a:r>
              <a:rPr lang="sl-SI" sz="2000" b="1" dirty="0" smtClean="0">
                <a:solidFill>
                  <a:srgbClr val="FF0000"/>
                </a:solidFill>
              </a:rPr>
              <a:t>IZDELAVA CELOSTNE PROMETNE STRATEGIJE ZA MESTNO OBČINO KOPER TER PRIPRAVA PREDLOGA PROSTORSKIH USMERITEV IN IZHODIŠČ ZA DOLOČITEV KLJUČNIH RAZVOJNIH VSEBIN POVEZAVE MEST KOPER IN BUZET</a:t>
            </a:r>
            <a:endParaRPr lang="sl-SI" sz="20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sl-SI" sz="1800" b="1" u="sng" dirty="0" smtClean="0"/>
              <a:t>Predvideni mejniki</a:t>
            </a:r>
          </a:p>
          <a:p>
            <a:r>
              <a:rPr lang="sl-SI" sz="1800" dirty="0" smtClean="0"/>
              <a:t>30.9.2015 – Izdelana analiza stanja in predlogi prostorskih usmeritev v merilu 1:100.000</a:t>
            </a:r>
          </a:p>
          <a:p>
            <a:r>
              <a:rPr lang="sl-SI" sz="1800" dirty="0" smtClean="0"/>
              <a:t>15.10.2015 – Opredelitev ciljev (oris želenega stanja in prioritet ter uskladitev le teh s strokovno delovno skupino projekta PUT-UP ISTRE</a:t>
            </a:r>
          </a:p>
          <a:p>
            <a:r>
              <a:rPr lang="sl-SI" sz="1800" dirty="0" smtClean="0"/>
              <a:t>10.11.2015 – Oblikovani ukrepi (vsebinsko in stroškovno)</a:t>
            </a:r>
          </a:p>
          <a:p>
            <a:r>
              <a:rPr lang="sl-SI" sz="1800" dirty="0" smtClean="0"/>
              <a:t>15.12.2015 – Oblikovan operativni akcijski načrt</a:t>
            </a:r>
          </a:p>
          <a:p>
            <a:r>
              <a:rPr lang="sl-SI" sz="1800" smtClean="0"/>
              <a:t>15.4.2016 </a:t>
            </a:r>
            <a:r>
              <a:rPr lang="sl-SI" sz="1800" dirty="0" smtClean="0"/>
              <a:t>– Vrednotenje in nadgradnja predlogov</a:t>
            </a:r>
          </a:p>
          <a:p>
            <a:endParaRPr lang="sl-SI" sz="1800" dirty="0"/>
          </a:p>
          <a:p>
            <a:r>
              <a:rPr lang="sl-SI" sz="1800" dirty="0" smtClean="0"/>
              <a:t>Marec 2016 – Izdelava predloga prostorskih usmeritev in izhodišč za določitev ključnih razvojnih vsebin  poveza mest Koper in Buzet – posebne usmeritve za prometne vsebine za Koper v povezavi s Buzetom v merilu: 1:25.000</a:t>
            </a:r>
            <a:endParaRPr lang="sl-SI" sz="1800" b="1" u="sng" dirty="0" smtClean="0"/>
          </a:p>
          <a:p>
            <a:pPr marL="0" indent="0">
              <a:buNone/>
            </a:pPr>
            <a:r>
              <a:rPr lang="sl-SI" sz="1800" b="1" u="sng" dirty="0" smtClean="0"/>
              <a:t>Zaključek del</a:t>
            </a:r>
          </a:p>
          <a:p>
            <a:pPr marL="0" indent="0">
              <a:buNone/>
            </a:pPr>
            <a:r>
              <a:rPr lang="sl-SI" sz="1800" dirty="0" smtClean="0"/>
              <a:t>April 2016</a:t>
            </a:r>
            <a:endParaRPr lang="sl-SI" sz="1800" dirty="0"/>
          </a:p>
        </p:txBody>
      </p:sp>
    </p:spTree>
    <p:extLst>
      <p:ext uri="{BB962C8B-B14F-4D97-AF65-F5344CB8AC3E}">
        <p14:creationId xmlns:p14="http://schemas.microsoft.com/office/powerpoint/2010/main" val="116782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 algn="just"/>
            <a:r>
              <a:rPr lang="sl-SI" sz="2700" dirty="0" smtClean="0">
                <a:solidFill>
                  <a:srgbClr val="FF0000"/>
                </a:solidFill>
              </a:rPr>
              <a:t>II.</a:t>
            </a:r>
            <a:br>
              <a:rPr lang="sl-SI" sz="2700" dirty="0" smtClean="0">
                <a:solidFill>
                  <a:srgbClr val="FF0000"/>
                </a:solidFill>
              </a:rPr>
            </a:br>
            <a:r>
              <a:rPr lang="en-GB" sz="2700" b="1" dirty="0" smtClean="0">
                <a:solidFill>
                  <a:srgbClr val="FF0000"/>
                </a:solidFill>
              </a:rPr>
              <a:t>PRIPRAVA PREDLOGA POSEBNIH USMERITEV ZA PROMETNE </a:t>
            </a:r>
            <a:r>
              <a:rPr lang="sl-SI" sz="2700" b="1" dirty="0" smtClean="0">
                <a:solidFill>
                  <a:srgbClr val="FF0000"/>
                </a:solidFill>
              </a:rPr>
              <a:t>VSEBINE V MESTNI OBČINI KOPER – ŠTUDIJA TRAJNOSTNIH IN PAMETNIH REŠITEV UPRAVLJANJA Z MESTI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62500" lnSpcReduction="20000"/>
          </a:bodyPr>
          <a:lstStyle/>
          <a:p>
            <a:pPr marL="114300" indent="0">
              <a:buNone/>
            </a:pPr>
            <a:r>
              <a:rPr lang="sl-SI" u="sng" dirty="0" smtClean="0"/>
              <a:t>Izbrani izvajalec:</a:t>
            </a:r>
          </a:p>
          <a:p>
            <a:r>
              <a:rPr lang="en-GB" dirty="0"/>
              <a:t>HARPHA </a:t>
            </a:r>
            <a:r>
              <a:rPr lang="en-GB" dirty="0" smtClean="0"/>
              <a:t>SEA d.o.o</a:t>
            </a:r>
            <a:r>
              <a:rPr lang="en-GB" dirty="0"/>
              <a:t>. </a:t>
            </a:r>
            <a:r>
              <a:rPr lang="en-GB" dirty="0" smtClean="0"/>
              <a:t>Koper</a:t>
            </a:r>
            <a:r>
              <a:rPr lang="sl-SI" dirty="0" smtClean="0"/>
              <a:t>; Aljoša Žerjal, (</a:t>
            </a:r>
            <a:r>
              <a:rPr lang="sl-SI" dirty="0" err="1" smtClean="0">
                <a:hlinkClick r:id="rId2"/>
              </a:rPr>
              <a:t>cale@harphasea.si</a:t>
            </a:r>
            <a:r>
              <a:rPr lang="sl-SI" dirty="0" smtClean="0"/>
              <a:t>)</a:t>
            </a:r>
          </a:p>
          <a:p>
            <a:r>
              <a:rPr lang="sl-SI" dirty="0" smtClean="0"/>
              <a:t>Predviden zaključek del: oktober 2015</a:t>
            </a:r>
          </a:p>
          <a:p>
            <a:pPr marL="0" indent="0">
              <a:buNone/>
            </a:pPr>
            <a:endParaRPr lang="sl-SI" u="sng" dirty="0" smtClean="0"/>
          </a:p>
          <a:p>
            <a:pPr marL="0" indent="0">
              <a:buNone/>
            </a:pPr>
            <a:r>
              <a:rPr lang="sl-SI" u="sng" dirty="0" smtClean="0"/>
              <a:t>Želeni rezultati JN:</a:t>
            </a:r>
            <a:endParaRPr lang="sl-SI" u="sng" dirty="0"/>
          </a:p>
          <a:p>
            <a:pPr marL="457200"/>
            <a:r>
              <a:rPr lang="sl-SI" dirty="0" smtClean="0"/>
              <a:t>Izdelava strategije upravljanja v 8 ključnih segmentih (Upravljanje, Mobilnost, gospodarstvo, infrastruktura, okolje, Energetika, Dvig kvalitete življenja in Oblikovanje podpornega sistema za občane)</a:t>
            </a:r>
          </a:p>
          <a:p>
            <a:pPr marL="457200"/>
            <a:r>
              <a:rPr lang="sl-SI" dirty="0" smtClean="0"/>
              <a:t>Nivoji upravljanja – mesto, primestno okolje in </a:t>
            </a:r>
            <a:r>
              <a:rPr lang="sl-SI" dirty="0" err="1" smtClean="0"/>
              <a:t>sometje</a:t>
            </a:r>
            <a:r>
              <a:rPr lang="sl-SI" dirty="0" smtClean="0"/>
              <a:t> obalnih občin</a:t>
            </a:r>
          </a:p>
          <a:p>
            <a:pPr marL="114300" indent="0">
              <a:buNone/>
            </a:pPr>
            <a:endParaRPr lang="sl-SI" b="1" dirty="0" smtClean="0"/>
          </a:p>
          <a:p>
            <a:pPr marL="114300" indent="0">
              <a:buNone/>
            </a:pPr>
            <a:r>
              <a:rPr lang="sl-SI" b="1" u="sng" dirty="0" smtClean="0"/>
              <a:t>Izdelano do danes:</a:t>
            </a:r>
          </a:p>
          <a:p>
            <a:pPr marL="457200"/>
            <a:r>
              <a:rPr lang="sl-SI" dirty="0" smtClean="0"/>
              <a:t>Analiza stanja, vizija, cilji, strateške osi in specifični cilji, opredeljeni osnutki predlogov rešitev</a:t>
            </a:r>
          </a:p>
        </p:txBody>
      </p:sp>
    </p:spTree>
    <p:extLst>
      <p:ext uri="{BB962C8B-B14F-4D97-AF65-F5344CB8AC3E}">
        <p14:creationId xmlns:p14="http://schemas.microsoft.com/office/powerpoint/2010/main" val="231074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IZDELAVA PREDLOGA POSEBNIH USMERITEV ZA TURISTIČNE VSEBINE V MESTNI OBČINI KOPER-1.DEL</a:t>
            </a:r>
            <a:endParaRPr lang="sl-SI" sz="2800" b="1" dirty="0">
              <a:solidFill>
                <a:srgbClr val="FF0000"/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u="sng" dirty="0" smtClean="0"/>
              <a:t>Želen rezultat:</a:t>
            </a:r>
          </a:p>
          <a:p>
            <a:r>
              <a:rPr lang="sl-SI" dirty="0" smtClean="0"/>
              <a:t>Oblikovana izhodišča za določitev ključnih razvojnih vsebin povezave mest Koper in Buzet, kot podlage za njun turistični razvoj</a:t>
            </a:r>
          </a:p>
          <a:p>
            <a:r>
              <a:rPr lang="sl-SI" dirty="0" smtClean="0"/>
              <a:t>Oblikovane posebne usmeritve za turistične vsebine v Mestni občini Koper  </a:t>
            </a:r>
          </a:p>
          <a:p>
            <a:pPr marL="0" indent="0">
              <a:buNone/>
            </a:pPr>
            <a:r>
              <a:rPr lang="sl-SI" u="sng" dirty="0" smtClean="0"/>
              <a:t>Predvidena izvedba del:</a:t>
            </a:r>
          </a:p>
          <a:p>
            <a:pPr marL="0" indent="0">
              <a:buNone/>
            </a:pPr>
            <a:r>
              <a:rPr lang="sl-SI" dirty="0" smtClean="0"/>
              <a:t>Konec leta 2015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2930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Ostale izvedene aktivnosti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V vmesnem obdobju smo dobro sodelovali s projektnim partnerjem Grad </a:t>
            </a:r>
            <a:r>
              <a:rPr lang="sl-SI" dirty="0" err="1" smtClean="0"/>
              <a:t>Pula</a:t>
            </a:r>
            <a:r>
              <a:rPr lang="sl-SI" dirty="0" smtClean="0"/>
              <a:t> glede ureditve </a:t>
            </a:r>
            <a:r>
              <a:rPr lang="sl-SI" dirty="0" err="1" smtClean="0"/>
              <a:t>rive</a:t>
            </a:r>
            <a:r>
              <a:rPr lang="sl-SI" dirty="0"/>
              <a:t> </a:t>
            </a:r>
            <a:r>
              <a:rPr lang="sl-SI" dirty="0" smtClean="0"/>
              <a:t>oz. obalnega pasu v mestu </a:t>
            </a:r>
            <a:r>
              <a:rPr lang="sl-SI" dirty="0" err="1" smtClean="0"/>
              <a:t>Pula</a:t>
            </a:r>
            <a:endParaRPr lang="sl-SI" dirty="0" smtClean="0"/>
          </a:p>
          <a:p>
            <a:r>
              <a:rPr lang="sl-SI" dirty="0" smtClean="0"/>
              <a:t>Prav tako smo bili prisotni na vseh sestankih različnih delovnih skupin ter spodbudili zunanje izvajalce k samostojnemu povezovanju z zunanjimi izvajalci ostalih projektih partnerjev.</a:t>
            </a:r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7422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Predvidene aktivnosti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l-SI" dirty="0" smtClean="0"/>
              <a:t>Izvedba izbora zunanjega izvajalca za </a:t>
            </a:r>
            <a:r>
              <a:rPr lang="en-GB" dirty="0" err="1" smtClean="0"/>
              <a:t>Izdelav</a:t>
            </a:r>
            <a:r>
              <a:rPr lang="sl-SI" dirty="0" smtClean="0"/>
              <a:t>o</a:t>
            </a:r>
            <a:r>
              <a:rPr lang="en-GB" dirty="0" smtClean="0"/>
              <a:t> </a:t>
            </a:r>
            <a:r>
              <a:rPr lang="en-GB" dirty="0" err="1" smtClean="0"/>
              <a:t>predloga</a:t>
            </a:r>
            <a:r>
              <a:rPr lang="en-GB" dirty="0" smtClean="0"/>
              <a:t> </a:t>
            </a:r>
            <a:r>
              <a:rPr lang="en-GB" dirty="0" err="1" smtClean="0"/>
              <a:t>posebnih</a:t>
            </a:r>
            <a:r>
              <a:rPr lang="en-GB" dirty="0" smtClean="0"/>
              <a:t> </a:t>
            </a:r>
            <a:r>
              <a:rPr lang="en-GB" dirty="0" err="1" smtClean="0"/>
              <a:t>usmeritev</a:t>
            </a:r>
            <a:r>
              <a:rPr lang="en-GB" dirty="0" smtClean="0"/>
              <a:t> </a:t>
            </a:r>
            <a:r>
              <a:rPr lang="en-GB" dirty="0" err="1" smtClean="0"/>
              <a:t>za</a:t>
            </a:r>
            <a:r>
              <a:rPr lang="en-GB" dirty="0" smtClean="0"/>
              <a:t> </a:t>
            </a:r>
            <a:r>
              <a:rPr lang="en-GB" dirty="0" err="1" smtClean="0"/>
              <a:t>turistične</a:t>
            </a:r>
            <a:r>
              <a:rPr lang="en-GB" dirty="0" smtClean="0"/>
              <a:t> </a:t>
            </a:r>
            <a:r>
              <a:rPr lang="en-GB" dirty="0" err="1" smtClean="0"/>
              <a:t>vsebine</a:t>
            </a:r>
            <a:r>
              <a:rPr lang="en-GB" dirty="0" smtClean="0"/>
              <a:t> v </a:t>
            </a:r>
            <a:r>
              <a:rPr lang="en-GB" dirty="0" err="1" smtClean="0"/>
              <a:t>Mestni</a:t>
            </a:r>
            <a:r>
              <a:rPr lang="en-GB" dirty="0" smtClean="0"/>
              <a:t> </a:t>
            </a:r>
            <a:r>
              <a:rPr lang="en-GB" dirty="0" err="1" smtClean="0"/>
              <a:t>Občini</a:t>
            </a:r>
            <a:r>
              <a:rPr lang="en-GB" dirty="0" smtClean="0"/>
              <a:t> Koper-</a:t>
            </a:r>
            <a:r>
              <a:rPr lang="sl-SI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.DEL</a:t>
            </a:r>
            <a:endParaRPr lang="sl-SI" dirty="0" smtClean="0"/>
          </a:p>
          <a:p>
            <a:r>
              <a:rPr lang="sl-SI" dirty="0" smtClean="0"/>
              <a:t>Tvorno sodelovanje z vsemi projektnimi partnerji pri oblikovanju skupne strategije</a:t>
            </a:r>
          </a:p>
          <a:p>
            <a:r>
              <a:rPr lang="sl-SI" dirty="0" smtClean="0"/>
              <a:t>Udeležba na skupnih predstavitvah skupnega koncepta razvoja Istre, ki bodo organizirani</a:t>
            </a:r>
          </a:p>
          <a:p>
            <a:r>
              <a:rPr lang="sl-SI" dirty="0" smtClean="0"/>
              <a:t>Izvedba Tiskovne konference v mesecu aprilu 2016</a:t>
            </a:r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115907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492</Words>
  <Application>Microsoft Office PowerPoint</Application>
  <PresentationFormat>Diaprojekcija na zaslonu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8</vt:i4>
      </vt:variant>
    </vt:vector>
  </HeadingPairs>
  <TitlesOfParts>
    <vt:vector size="9" baseType="lpstr">
      <vt:lpstr>Officeova tema</vt:lpstr>
      <vt:lpstr>POROČILO O IZVEDENIH AKTIVNOSTI – PP2 Mestna občina Koper</vt:lpstr>
      <vt:lpstr>PowerPointova predstavitev</vt:lpstr>
      <vt:lpstr>I. IZDELAVA CELOSTNE PROMETNE STRATEGIJE ZA MESTNO OBČINO KOPER TER PRIPRAVA PREDLOGA PROSTORSKIH USMERITEV IN IZHODIŠČ ZA DOLOČITEV KLJUČNIH RAZVOJNIH VSEBIN POVEZAVE MEST KOPER IN BUZET</vt:lpstr>
      <vt:lpstr>II. IZDELAVA CELOSTNE PROMETNE STRATEGIJE ZA MESTNO OBČINO KOPER TER PRIPRAVA PREDLOGA PROSTORSKIH USMERITEV IN IZHODIŠČ ZA DOLOČITEV KLJUČNIH RAZVOJNIH VSEBIN POVEZAVE MEST KOPER IN BUZET</vt:lpstr>
      <vt:lpstr>II. PRIPRAVA PREDLOGA POSEBNIH USMERITEV ZA PROMETNE VSEBINE V MESTNI OBČINI KOPER – ŠTUDIJA TRAJNOSTNIH IN PAMETNIH REŠITEV UPRAVLJANJA Z MESTI</vt:lpstr>
      <vt:lpstr>IZDELAVA PREDLOGA POSEBNIH USMERITEV ZA TURISTIČNE VSEBINE V MESTNI OBČINI KOPER-1.DEL</vt:lpstr>
      <vt:lpstr>Ostale izvedene aktivnosti</vt:lpstr>
      <vt:lpstr>Predvidene aktivnosti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POROČILO O IZVEDENIH AKTIVNOSTI</dc:title>
  <dc:creator>Pia</dc:creator>
  <cp:lastModifiedBy>Pia</cp:lastModifiedBy>
  <cp:revision>13</cp:revision>
  <dcterms:created xsi:type="dcterms:W3CDTF">2015-09-16T10:13:09Z</dcterms:created>
  <dcterms:modified xsi:type="dcterms:W3CDTF">2015-09-16T12:31:13Z</dcterms:modified>
</cp:coreProperties>
</file>