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0" r:id="rId5"/>
    <p:sldId id="259" r:id="rId6"/>
    <p:sldId id="257" r:id="rId7"/>
    <p:sldId id="261" r:id="rId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28" autoAdjust="0"/>
  </p:normalViewPr>
  <p:slideViewPr>
    <p:cSldViewPr>
      <p:cViewPr varScale="1">
        <p:scale>
          <a:sx n="109" d="100"/>
          <a:sy n="109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15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21014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112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51730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45926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46476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844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5450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04040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7215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1843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51970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80737-5B8B-4CA8-AF1E-27772AD45101}" type="datetimeFigureOut">
              <a:rPr lang="hr-HR" smtClean="0"/>
              <a:t>24.9.2015.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05458-9D72-4A81-B2A7-EBE00AEA4BD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31938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6166" y="116632"/>
            <a:ext cx="7848872" cy="1080120"/>
          </a:xfrm>
        </p:spPr>
        <p:txBody>
          <a:bodyPr>
            <a:noAutofit/>
          </a:bodyPr>
          <a:lstStyle/>
          <a:p>
            <a:r>
              <a:rPr lang="hr-HR" sz="1800" dirty="0" smtClean="0"/>
              <a:t>	</a:t>
            </a:r>
            <a:r>
              <a:rPr lang="hr-HR" sz="1600" dirty="0" err="1" smtClean="0"/>
              <a:t>Poročilo</a:t>
            </a:r>
            <a:r>
              <a:rPr lang="hr-HR" sz="1600" dirty="0" smtClean="0"/>
              <a:t> </a:t>
            </a:r>
            <a:r>
              <a:rPr lang="hr-HR" sz="1600" dirty="0"/>
              <a:t>o izvedenih </a:t>
            </a:r>
            <a:r>
              <a:rPr lang="hr-HR" sz="1600" dirty="0" err="1"/>
              <a:t>aktivnostih</a:t>
            </a:r>
            <a:r>
              <a:rPr lang="hr-HR" sz="1600" dirty="0"/>
              <a:t> </a:t>
            </a:r>
            <a:r>
              <a:rPr lang="hr-HR" sz="1600" dirty="0" err="1"/>
              <a:t>in</a:t>
            </a:r>
            <a:r>
              <a:rPr lang="hr-HR" sz="1600" dirty="0"/>
              <a:t> </a:t>
            </a:r>
            <a:r>
              <a:rPr lang="hr-HR" sz="1600" dirty="0" err="1"/>
              <a:t>finančno</a:t>
            </a:r>
            <a:r>
              <a:rPr lang="hr-HR" sz="1600" dirty="0"/>
              <a:t/>
            </a:r>
            <a:br>
              <a:rPr lang="hr-HR" sz="1600" dirty="0"/>
            </a:br>
            <a:r>
              <a:rPr lang="hr-HR" sz="1600" dirty="0" smtClean="0"/>
              <a:t>	</a:t>
            </a:r>
            <a:r>
              <a:rPr lang="hr-HR" sz="1600" dirty="0" err="1" smtClean="0"/>
              <a:t>poročilo</a:t>
            </a:r>
            <a:r>
              <a:rPr lang="hr-HR" sz="1600" dirty="0" smtClean="0"/>
              <a:t> </a:t>
            </a:r>
            <a:r>
              <a:rPr lang="hr-HR" sz="1600" dirty="0"/>
              <a:t>projektnih </a:t>
            </a:r>
            <a:r>
              <a:rPr lang="hr-HR" sz="1600" dirty="0" err="1"/>
              <a:t>partnerjev</a:t>
            </a:r>
            <a:r>
              <a:rPr lang="hr-HR" sz="1600" dirty="0"/>
              <a:t>/ </a:t>
            </a:r>
            <a:r>
              <a:rPr lang="hr-HR" sz="1600" i="1" dirty="0"/>
              <a:t>Provedene</a:t>
            </a:r>
            <a:br>
              <a:rPr lang="hr-HR" sz="1600" i="1" dirty="0"/>
            </a:br>
            <a:r>
              <a:rPr lang="hr-HR" sz="1600" i="1" dirty="0" err="1" smtClean="0"/>
              <a:t>ak</a:t>
            </a:r>
            <a:r>
              <a:rPr lang="hr-HR" sz="1600" i="1" dirty="0" smtClean="0"/>
              <a:t>	aktivnosti </a:t>
            </a:r>
            <a:r>
              <a:rPr lang="hr-HR" sz="1600" i="1" dirty="0"/>
              <a:t>i financijski izvještaj projektnih </a:t>
            </a:r>
            <a:r>
              <a:rPr lang="hr-HR" sz="1600" i="1" dirty="0" smtClean="0"/>
              <a:t>partnera</a:t>
            </a:r>
            <a:br>
              <a:rPr lang="hr-HR" sz="1600" i="1" dirty="0" smtClean="0"/>
            </a:br>
            <a:r>
              <a:rPr lang="hr-HR" sz="1600" i="1" dirty="0" smtClean="0"/>
              <a:t>	</a:t>
            </a:r>
            <a:r>
              <a:rPr lang="hr-HR" sz="1600" dirty="0" smtClean="0"/>
              <a:t>MESTO BUZET / GRAD BUZET</a:t>
            </a:r>
            <a:endParaRPr lang="hr-HR" sz="1600" dirty="0"/>
          </a:p>
        </p:txBody>
      </p:sp>
      <p:sp>
        <p:nvSpPr>
          <p:cNvPr id="5" name="TekstniOkvir 4"/>
          <p:cNvSpPr txBox="1"/>
          <p:nvPr/>
        </p:nvSpPr>
        <p:spPr>
          <a:xfrm>
            <a:off x="827585" y="1467717"/>
            <a:ext cx="799288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/>
              <a:t>RP 3/ DS 3				</a:t>
            </a:r>
            <a:endParaRPr lang="hr-HR" b="1" dirty="0"/>
          </a:p>
          <a:p>
            <a:endParaRPr lang="hr-HR" b="1" dirty="0" smtClean="0"/>
          </a:p>
          <a:p>
            <a:r>
              <a:rPr lang="hr-HR" b="1" dirty="0" smtClean="0"/>
              <a:t>AKTIVNOSTI /AKTIVNOSTI</a:t>
            </a:r>
            <a:endParaRPr lang="hr-HR" b="1" dirty="0"/>
          </a:p>
          <a:p>
            <a:r>
              <a:rPr lang="hr-HR" b="1" dirty="0" smtClean="0"/>
              <a:t>						</a:t>
            </a:r>
          </a:p>
          <a:p>
            <a:r>
              <a:rPr lang="hr-HR" b="1" dirty="0" smtClean="0"/>
              <a:t>3.1 </a:t>
            </a:r>
            <a:r>
              <a:rPr lang="hr-HR" b="1" dirty="0"/>
              <a:t>Analiza stanja posebnih prostornih cjelina: obala, granično područje, razvojni centri Buzet, Pula i Kopar (razvojna pitanja, ključne potrebe)/Analiza stanja posebnih </a:t>
            </a:r>
            <a:r>
              <a:rPr lang="hr-HR" b="1" dirty="0" err="1"/>
              <a:t>prostorskih</a:t>
            </a:r>
            <a:r>
              <a:rPr lang="hr-HR" b="1" dirty="0"/>
              <a:t> </a:t>
            </a:r>
            <a:r>
              <a:rPr lang="hr-HR" b="1" dirty="0" err="1"/>
              <a:t>celot</a:t>
            </a:r>
            <a:r>
              <a:rPr lang="hr-HR" b="1" dirty="0" smtClean="0"/>
              <a:t>: obala</a:t>
            </a:r>
            <a:r>
              <a:rPr lang="hr-HR" b="1" dirty="0"/>
              <a:t>, </a:t>
            </a:r>
            <a:r>
              <a:rPr lang="hr-HR" b="1" dirty="0" err="1"/>
              <a:t>mejno</a:t>
            </a:r>
            <a:r>
              <a:rPr lang="hr-HR" b="1" dirty="0"/>
              <a:t> </a:t>
            </a:r>
            <a:r>
              <a:rPr lang="hr-HR" b="1" dirty="0" err="1"/>
              <a:t>območje</a:t>
            </a:r>
            <a:r>
              <a:rPr lang="hr-HR" b="1" dirty="0"/>
              <a:t>, razvojna </a:t>
            </a:r>
            <a:r>
              <a:rPr lang="hr-HR" b="1" dirty="0" err="1"/>
              <a:t>mesta</a:t>
            </a:r>
            <a:r>
              <a:rPr lang="hr-HR" b="1" dirty="0"/>
              <a:t> Buzet, Pula i </a:t>
            </a:r>
            <a:r>
              <a:rPr lang="hr-HR" b="1" dirty="0" err="1"/>
              <a:t>Koper</a:t>
            </a:r>
            <a:r>
              <a:rPr lang="hr-HR" b="1" dirty="0"/>
              <a:t> (razvojna </a:t>
            </a:r>
            <a:r>
              <a:rPr lang="hr-HR" b="1" dirty="0" err="1"/>
              <a:t>vprašanja</a:t>
            </a:r>
            <a:r>
              <a:rPr lang="hr-HR" b="1" dirty="0"/>
              <a:t>, ključne potrebe</a:t>
            </a:r>
            <a:r>
              <a:rPr lang="hr-HR" b="1" dirty="0" smtClean="0"/>
              <a:t>)</a:t>
            </a:r>
          </a:p>
          <a:p>
            <a:endParaRPr lang="hr-HR" b="1" dirty="0" smtClean="0"/>
          </a:p>
          <a:p>
            <a:r>
              <a:rPr lang="hr-HR" b="1" dirty="0" smtClean="0"/>
              <a:t>Aktivnost Grada Buzeta:</a:t>
            </a:r>
            <a:endParaRPr lang="hr-HR" b="1" dirty="0"/>
          </a:p>
          <a:p>
            <a:r>
              <a:rPr lang="sl-SI" dirty="0" smtClean="0"/>
              <a:t>Izrada </a:t>
            </a:r>
            <a:r>
              <a:rPr lang="sl-SI" dirty="0"/>
              <a:t>GIS baze podataka prometne mreže i stručne podloge za izradu prometne studije</a:t>
            </a:r>
            <a:endParaRPr lang="hr-HR" b="1" dirty="0" smtClean="0"/>
          </a:p>
          <a:p>
            <a:r>
              <a:rPr lang="hr-HR" dirty="0"/>
              <a:t>	</a:t>
            </a:r>
            <a:endParaRPr lang="hr-HR" dirty="0" smtClean="0"/>
          </a:p>
          <a:p>
            <a:r>
              <a:rPr lang="hr-HR" dirty="0" smtClean="0"/>
              <a:t>Razdoblje izvršenja: lipanj (6.)2015./prosinac (12.)2015.</a:t>
            </a:r>
            <a:r>
              <a:rPr lang="hr-HR" dirty="0"/>
              <a:t>	</a:t>
            </a:r>
            <a:endParaRPr lang="hr-HR" dirty="0" smtClean="0"/>
          </a:p>
          <a:p>
            <a:r>
              <a:rPr lang="hr-HR" dirty="0" smtClean="0">
                <a:solidFill>
                  <a:schemeClr val="accent5">
                    <a:lumMod val="75000"/>
                  </a:schemeClr>
                </a:solidFill>
              </a:rPr>
              <a:t>Stanje projekta: ograničeni postupak nabave u tijeku…poslani zahtjevi za dostavu ponuda</a:t>
            </a:r>
            <a:r>
              <a:rPr lang="hr-HR" dirty="0"/>
              <a:t>		</a:t>
            </a:r>
            <a:r>
              <a:rPr lang="vi-VN" dirty="0"/>
              <a:t>					</a:t>
            </a:r>
          </a:p>
          <a:p>
            <a:r>
              <a:rPr lang="vi-VN" dirty="0"/>
              <a:t>														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29" y="548680"/>
            <a:ext cx="165194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713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1600" dirty="0" smtClean="0"/>
              <a:t/>
            </a:r>
            <a:br>
              <a:rPr lang="hr-HR" sz="1600" dirty="0" smtClean="0"/>
            </a:br>
            <a:r>
              <a:rPr lang="hr-HR" sz="1600" dirty="0"/>
              <a:t>	</a:t>
            </a:r>
            <a:r>
              <a:rPr lang="hr-HR" sz="1600" dirty="0" err="1" smtClean="0"/>
              <a:t>Poročilo</a:t>
            </a:r>
            <a:r>
              <a:rPr lang="hr-HR" sz="1600" dirty="0" smtClean="0"/>
              <a:t> </a:t>
            </a:r>
            <a:r>
              <a:rPr lang="hr-HR" sz="1600" dirty="0"/>
              <a:t>o izvedenih </a:t>
            </a:r>
            <a:r>
              <a:rPr lang="hr-HR" sz="1600" dirty="0" err="1"/>
              <a:t>aktivnostih</a:t>
            </a:r>
            <a:r>
              <a:rPr lang="hr-HR" sz="1600" dirty="0"/>
              <a:t> </a:t>
            </a:r>
            <a:r>
              <a:rPr lang="hr-HR" sz="1600" dirty="0" err="1"/>
              <a:t>in</a:t>
            </a:r>
            <a:r>
              <a:rPr lang="hr-HR" sz="1600" dirty="0"/>
              <a:t> </a:t>
            </a:r>
            <a:r>
              <a:rPr lang="hr-HR" sz="1600" dirty="0" err="1"/>
              <a:t>finančno</a:t>
            </a:r>
            <a:r>
              <a:rPr lang="hr-HR" sz="1600" dirty="0"/>
              <a:t/>
            </a:r>
            <a:br>
              <a:rPr lang="hr-HR" sz="1600" dirty="0"/>
            </a:br>
            <a:r>
              <a:rPr lang="hr-HR" sz="1600" dirty="0"/>
              <a:t>	</a:t>
            </a:r>
            <a:r>
              <a:rPr lang="hr-HR" sz="1600" dirty="0" err="1"/>
              <a:t>poročilo</a:t>
            </a:r>
            <a:r>
              <a:rPr lang="hr-HR" sz="1600" dirty="0"/>
              <a:t> projektnih </a:t>
            </a:r>
            <a:r>
              <a:rPr lang="hr-HR" sz="1600" dirty="0" err="1"/>
              <a:t>partnerjev</a:t>
            </a:r>
            <a:r>
              <a:rPr lang="hr-HR" sz="1600" dirty="0"/>
              <a:t>/ </a:t>
            </a:r>
            <a:r>
              <a:rPr lang="hr-HR" sz="1600" i="1" dirty="0"/>
              <a:t>Provedene</a:t>
            </a:r>
            <a:br>
              <a:rPr lang="hr-HR" sz="1600" i="1" dirty="0"/>
            </a:br>
            <a:r>
              <a:rPr lang="hr-HR" sz="1600" i="1" dirty="0"/>
              <a:t>	aktivnosti i financijski izvještaj projektnih partnera</a:t>
            </a:r>
            <a:br>
              <a:rPr lang="hr-HR" sz="1600" i="1" dirty="0"/>
            </a:br>
            <a:r>
              <a:rPr lang="hr-HR" sz="1600" dirty="0"/>
              <a:t>MESTO BUZET / GRAD BUZET</a:t>
            </a:r>
            <a:r>
              <a:rPr lang="hr-HR" sz="1800" dirty="0"/>
              <a:t/>
            </a:r>
            <a:br>
              <a:rPr lang="hr-HR" sz="1800" dirty="0"/>
            </a:br>
            <a:endParaRPr lang="hr-HR" sz="1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800" b="1" dirty="0"/>
              <a:t>Opis zadatka za dostavu </a:t>
            </a:r>
            <a:r>
              <a:rPr lang="hr-HR" sz="1800" b="1" dirty="0" smtClean="0"/>
              <a:t>ponuda, </a:t>
            </a:r>
            <a:r>
              <a:rPr lang="hr-HR" sz="1800" b="1" dirty="0"/>
              <a:t>aktivnost podijeljena u 2 faze:</a:t>
            </a:r>
            <a:r>
              <a:rPr lang="hr-HR" sz="1600" b="1" dirty="0"/>
              <a:t> </a:t>
            </a:r>
          </a:p>
          <a:p>
            <a:pPr marL="400050" indent="-400050">
              <a:buAutoNum type="romanUcPeriod"/>
            </a:pPr>
            <a:endParaRPr lang="hr-HR" sz="1600" b="1" dirty="0" smtClean="0"/>
          </a:p>
          <a:p>
            <a:pPr marL="400050" indent="-400050">
              <a:buAutoNum type="romanUcPeriod"/>
            </a:pPr>
            <a:r>
              <a:rPr lang="hr-HR" sz="1600" b="1" dirty="0" smtClean="0"/>
              <a:t>faza</a:t>
            </a:r>
            <a:r>
              <a:rPr lang="hr-HR" sz="1600" b="1" dirty="0"/>
              <a:t>: </a:t>
            </a:r>
            <a:endParaRPr lang="hr-HR" sz="1600" b="1" dirty="0" smtClean="0"/>
          </a:p>
          <a:p>
            <a:pPr marL="0" indent="0">
              <a:buNone/>
            </a:pPr>
            <a:r>
              <a:rPr lang="hr-HR" sz="1600" dirty="0" smtClean="0"/>
              <a:t>Izrada </a:t>
            </a:r>
            <a:r>
              <a:rPr lang="hr-HR" sz="1600" dirty="0"/>
              <a:t>GIS baze podataka prometne mreže Grada Buzeta s evidencijom vlasničkog statusa </a:t>
            </a:r>
            <a:r>
              <a:rPr lang="hr-HR" sz="1600" dirty="0" smtClean="0"/>
              <a:t> nerazvrstanih cesta kao </a:t>
            </a:r>
            <a:r>
              <a:rPr lang="sl-SI" sz="1600" dirty="0"/>
              <a:t>stručne podloge za izradu </a:t>
            </a:r>
            <a:r>
              <a:rPr lang="sl-SI" sz="1600" dirty="0" smtClean="0"/>
              <a:t>Prijedloga </a:t>
            </a:r>
            <a:r>
              <a:rPr lang="sl-SI" sz="1600" dirty="0"/>
              <a:t>posebnih smjernica za prometne i turističke sadržaje pograničnog  dijela Istre i dobivanja inputa za izradu Zajedničkog koncepta prostornog  razvoja Istre. </a:t>
            </a:r>
            <a:endParaRPr lang="hr-HR" sz="1600" dirty="0"/>
          </a:p>
          <a:p>
            <a:r>
              <a:rPr lang="sl-SI" sz="1600" dirty="0" smtClean="0"/>
              <a:t>Trošak </a:t>
            </a:r>
            <a:r>
              <a:rPr lang="sl-SI" sz="1600" dirty="0"/>
              <a:t>uključuje angažman vanjskih stručnjaka </a:t>
            </a:r>
            <a:r>
              <a:rPr lang="sl-SI" sz="1600" dirty="0" smtClean="0"/>
              <a:t>geodetske i </a:t>
            </a:r>
            <a:r>
              <a:rPr lang="sl-SI" sz="1600" dirty="0"/>
              <a:t>informatičke struke, koji će </a:t>
            </a:r>
            <a:r>
              <a:rPr lang="sl-SI" sz="1600" dirty="0" smtClean="0"/>
              <a:t>izraditi</a:t>
            </a:r>
            <a:r>
              <a:rPr lang="hr-HR" sz="1600" dirty="0" smtClean="0"/>
              <a:t> </a:t>
            </a:r>
            <a:r>
              <a:rPr lang="sl-SI" sz="1600" dirty="0" smtClean="0"/>
              <a:t>detaljnu bazu podataka </a:t>
            </a:r>
            <a:r>
              <a:rPr lang="sl-SI" sz="1600" dirty="0"/>
              <a:t>i cjelovitu evidenciju svih prometnica s prostornim identifikacijama u GIS-u i bazom podataka svih relevantnih atributa s detektiranjem vlasničkog </a:t>
            </a:r>
            <a:r>
              <a:rPr lang="sl-SI" sz="1600" dirty="0" smtClean="0"/>
              <a:t>statusa</a:t>
            </a:r>
            <a:endParaRPr lang="hr-HR" sz="1600" dirty="0"/>
          </a:p>
          <a:p>
            <a:r>
              <a:rPr lang="sl-SI" sz="1600" dirty="0" smtClean="0"/>
              <a:t>Od </a:t>
            </a:r>
            <a:r>
              <a:rPr lang="sl-SI" sz="1600" dirty="0"/>
              <a:t>vanjskih stručnjaka tražiti će se suradnja s predstavnicima Grada Buzeta, te suradnja s partnerom </a:t>
            </a:r>
            <a:r>
              <a:rPr lang="sl-SI" sz="1600" dirty="0" smtClean="0"/>
              <a:t>Občinom </a:t>
            </a:r>
            <a:r>
              <a:rPr lang="sl-SI" sz="1600" dirty="0"/>
              <a:t>Koper, koja je za isti radni paket zadužena za slovenski dio Istre. </a:t>
            </a:r>
            <a:endParaRPr lang="sl-SI" sz="1600" dirty="0" smtClean="0"/>
          </a:p>
          <a:p>
            <a:pPr marL="0" indent="0">
              <a:buNone/>
            </a:pPr>
            <a:r>
              <a:rPr lang="sl-SI" sz="1600" dirty="0" smtClean="0">
                <a:solidFill>
                  <a:schemeClr val="accent5">
                    <a:lumMod val="75000"/>
                  </a:schemeClr>
                </a:solidFill>
              </a:rPr>
              <a:t>.... održan sastanak predstavnika Grada Buzeta sa stručnim izrađivačima prometne studije za Občino Koper oko tehničkih detalja</a:t>
            </a:r>
          </a:p>
          <a:p>
            <a:pPr marL="0" indent="0">
              <a:buNone/>
            </a:pPr>
            <a:r>
              <a:rPr lang="sl-SI" sz="1600" dirty="0" smtClean="0"/>
              <a:t>Rok izvođenja: </a:t>
            </a:r>
            <a:r>
              <a:rPr lang="sl-SI" sz="1600" b="1" dirty="0" smtClean="0"/>
              <a:t>30 dana</a:t>
            </a:r>
            <a:endParaRPr lang="hr-HR" sz="16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7834"/>
            <a:ext cx="165194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373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1600" dirty="0" smtClean="0"/>
              <a:t>	</a:t>
            </a:r>
            <a:r>
              <a:rPr lang="hr-HR" sz="1600" dirty="0" err="1" smtClean="0"/>
              <a:t>Poročilo</a:t>
            </a:r>
            <a:r>
              <a:rPr lang="hr-HR" sz="1600" dirty="0" smtClean="0"/>
              <a:t> </a:t>
            </a:r>
            <a:r>
              <a:rPr lang="hr-HR" sz="1600" dirty="0"/>
              <a:t>o izvedenih </a:t>
            </a:r>
            <a:r>
              <a:rPr lang="hr-HR" sz="1600" dirty="0" err="1"/>
              <a:t>aktivnostih</a:t>
            </a:r>
            <a:r>
              <a:rPr lang="hr-HR" sz="1600" dirty="0"/>
              <a:t> </a:t>
            </a:r>
            <a:r>
              <a:rPr lang="hr-HR" sz="1600" dirty="0" err="1"/>
              <a:t>in</a:t>
            </a:r>
            <a:r>
              <a:rPr lang="hr-HR" sz="1600" dirty="0"/>
              <a:t> </a:t>
            </a:r>
            <a:r>
              <a:rPr lang="hr-HR" sz="1600" dirty="0" err="1"/>
              <a:t>finančno</a:t>
            </a:r>
            <a:r>
              <a:rPr lang="hr-HR" sz="1600" dirty="0"/>
              <a:t/>
            </a:r>
            <a:br>
              <a:rPr lang="hr-HR" sz="1600" dirty="0"/>
            </a:br>
            <a:r>
              <a:rPr lang="hr-HR" sz="1600" dirty="0"/>
              <a:t>	</a:t>
            </a:r>
            <a:r>
              <a:rPr lang="hr-HR" sz="1600" dirty="0" err="1"/>
              <a:t>poročilo</a:t>
            </a:r>
            <a:r>
              <a:rPr lang="hr-HR" sz="1600" dirty="0"/>
              <a:t> projektnih </a:t>
            </a:r>
            <a:r>
              <a:rPr lang="hr-HR" sz="1600" dirty="0" err="1"/>
              <a:t>partnerjev</a:t>
            </a:r>
            <a:r>
              <a:rPr lang="hr-HR" sz="1600" dirty="0"/>
              <a:t>/ </a:t>
            </a:r>
            <a:r>
              <a:rPr lang="hr-HR" sz="1600" i="1" dirty="0"/>
              <a:t>Provedene</a:t>
            </a:r>
            <a:br>
              <a:rPr lang="hr-HR" sz="1600" i="1" dirty="0"/>
            </a:br>
            <a:r>
              <a:rPr lang="hr-HR" sz="1600" i="1" dirty="0" err="1"/>
              <a:t>ak</a:t>
            </a:r>
            <a:r>
              <a:rPr lang="hr-HR" sz="1600" i="1" dirty="0"/>
              <a:t>	aktivnosti i financijski izvještaj projektnih partnera</a:t>
            </a:r>
            <a:br>
              <a:rPr lang="hr-HR" sz="1600" i="1" dirty="0"/>
            </a:br>
            <a:r>
              <a:rPr lang="hr-HR" sz="1600" i="1" dirty="0"/>
              <a:t>	</a:t>
            </a:r>
            <a:r>
              <a:rPr lang="hr-HR" sz="1600" dirty="0"/>
              <a:t>MESTO BUZET / GRAD BUZET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l-SI" sz="1600" dirty="0"/>
          </a:p>
          <a:p>
            <a:pPr marL="0" indent="0">
              <a:buNone/>
            </a:pPr>
            <a:endParaRPr lang="sl-SI" sz="1600" dirty="0"/>
          </a:p>
          <a:p>
            <a:r>
              <a:rPr lang="sl-SI" sz="1600" dirty="0" smtClean="0"/>
              <a:t>zadatak </a:t>
            </a:r>
            <a:r>
              <a:rPr lang="sl-SI" sz="1600" dirty="0"/>
              <a:t>obuhvaća evidentiranje u GIS bazi podataka državnih, županijskih, lokalnih i nerazvrstanih cesta (uključujući i šumske, poljske i protupožarne puteve) s pripadajućom nomenklaturom (u dogovoru s Ugovarateljem) s mogućnošću pretraživanja baze podataka po grafičkom i tekstualnom podatku koji moraju biti </a:t>
            </a:r>
            <a:r>
              <a:rPr lang="sl-SI" sz="1600" dirty="0" smtClean="0"/>
              <a:t>povezani</a:t>
            </a:r>
          </a:p>
          <a:p>
            <a:pPr marL="0" indent="0">
              <a:buNone/>
            </a:pPr>
            <a:r>
              <a:rPr lang="sl-SI" sz="1600" dirty="0" smtClean="0"/>
              <a:t> </a:t>
            </a:r>
          </a:p>
          <a:p>
            <a:r>
              <a:rPr lang="sl-SI" sz="1600" dirty="0"/>
              <a:t>z</a:t>
            </a:r>
            <a:r>
              <a:rPr lang="sl-SI" sz="1600" dirty="0" smtClean="0"/>
              <a:t>adatak </a:t>
            </a:r>
            <a:r>
              <a:rPr lang="sl-SI" sz="1600" dirty="0"/>
              <a:t>obuhvaća preklapanje digitalnog katastarskog plana i orthofoto snimka s ciljem utvrđivanja vlasničkog statusa nerazvrstanih, šumskih, poljskih, protupožarnih cesta u nadležnosti Grada </a:t>
            </a:r>
            <a:r>
              <a:rPr lang="sl-SI" sz="1600" dirty="0" smtClean="0"/>
              <a:t>Buzeta</a:t>
            </a:r>
          </a:p>
          <a:p>
            <a:pPr marL="0" indent="0">
              <a:buNone/>
            </a:pPr>
            <a:endParaRPr lang="sl-SI" sz="1600" dirty="0" smtClean="0"/>
          </a:p>
          <a:p>
            <a:r>
              <a:rPr lang="sl-SI" sz="1600" dirty="0"/>
              <a:t>z</a:t>
            </a:r>
            <a:r>
              <a:rPr lang="sl-SI" sz="1600" dirty="0" smtClean="0"/>
              <a:t>a </a:t>
            </a:r>
            <a:r>
              <a:rPr lang="sl-SI" sz="1600" dirty="0"/>
              <a:t>nerazvrstane ceste kojima upravlja Grad Buzet izraditi bazu podataka s dodatnim atributima: duljina, prosječna širina, okvirna površina, vrsta kolnog zastora, vlasnički status, ocjenu općeg stanja prometnice, prometna signalizacija</a:t>
            </a:r>
            <a:endParaRPr lang="hr-HR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7834"/>
            <a:ext cx="165194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824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1600" dirty="0" smtClean="0"/>
              <a:t>	</a:t>
            </a:r>
            <a:r>
              <a:rPr lang="hr-HR" sz="1600" dirty="0" err="1" smtClean="0"/>
              <a:t>Poročilo</a:t>
            </a:r>
            <a:r>
              <a:rPr lang="hr-HR" sz="1600" dirty="0" smtClean="0"/>
              <a:t> </a:t>
            </a:r>
            <a:r>
              <a:rPr lang="hr-HR" sz="1600" dirty="0"/>
              <a:t>o izvedenih </a:t>
            </a:r>
            <a:r>
              <a:rPr lang="hr-HR" sz="1600" dirty="0" err="1"/>
              <a:t>aktivnostih</a:t>
            </a:r>
            <a:r>
              <a:rPr lang="hr-HR" sz="1600" dirty="0"/>
              <a:t> </a:t>
            </a:r>
            <a:r>
              <a:rPr lang="hr-HR" sz="1600" dirty="0" err="1"/>
              <a:t>in</a:t>
            </a:r>
            <a:r>
              <a:rPr lang="hr-HR" sz="1600" dirty="0"/>
              <a:t> </a:t>
            </a:r>
            <a:r>
              <a:rPr lang="hr-HR" sz="1600" dirty="0" err="1"/>
              <a:t>finančno</a:t>
            </a:r>
            <a:r>
              <a:rPr lang="hr-HR" sz="1600" dirty="0"/>
              <a:t/>
            </a:r>
            <a:br>
              <a:rPr lang="hr-HR" sz="1600" dirty="0"/>
            </a:br>
            <a:r>
              <a:rPr lang="hr-HR" sz="1600" dirty="0"/>
              <a:t>	</a:t>
            </a:r>
            <a:r>
              <a:rPr lang="hr-HR" sz="1600" dirty="0" err="1"/>
              <a:t>poročilo</a:t>
            </a:r>
            <a:r>
              <a:rPr lang="hr-HR" sz="1600" dirty="0"/>
              <a:t> projektnih </a:t>
            </a:r>
            <a:r>
              <a:rPr lang="hr-HR" sz="1600" dirty="0" err="1"/>
              <a:t>partnerjev</a:t>
            </a:r>
            <a:r>
              <a:rPr lang="hr-HR" sz="1600" dirty="0"/>
              <a:t>/ </a:t>
            </a:r>
            <a:r>
              <a:rPr lang="hr-HR" sz="1600" i="1" dirty="0"/>
              <a:t>Provedene</a:t>
            </a:r>
            <a:br>
              <a:rPr lang="hr-HR" sz="1600" i="1" dirty="0"/>
            </a:br>
            <a:r>
              <a:rPr lang="hr-HR" sz="1600" i="1" dirty="0"/>
              <a:t>	aktivnosti i financijski izvještaj projektnih partnera</a:t>
            </a:r>
            <a:br>
              <a:rPr lang="hr-HR" sz="1600" i="1" dirty="0"/>
            </a:br>
            <a:r>
              <a:rPr lang="hr-HR" sz="1600" i="1" dirty="0" smtClean="0"/>
              <a:t>	</a:t>
            </a:r>
            <a:r>
              <a:rPr lang="hr-HR" sz="1600" dirty="0" smtClean="0"/>
              <a:t>MESTO </a:t>
            </a:r>
            <a:r>
              <a:rPr lang="hr-HR" sz="1600" dirty="0"/>
              <a:t>BUZET / GRAD BUZET</a:t>
            </a:r>
            <a:r>
              <a:rPr lang="hr-HR" sz="1800" dirty="0"/>
              <a:t/>
            </a:r>
            <a:br>
              <a:rPr lang="hr-HR" sz="1800" dirty="0"/>
            </a:br>
            <a:endParaRPr lang="hr-HR" sz="16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l-SI" sz="1600" dirty="0" smtClean="0"/>
              <a:t>GIS </a:t>
            </a:r>
            <a:r>
              <a:rPr lang="sl-SI" sz="1600" dirty="0"/>
              <a:t>baza podataka prometne mreže izraditi će se na: </a:t>
            </a:r>
            <a:endParaRPr lang="hr-HR" sz="1600" dirty="0"/>
          </a:p>
          <a:p>
            <a:pPr lvl="0"/>
            <a:r>
              <a:rPr lang="sl-SI" sz="1400" dirty="0" smtClean="0"/>
              <a:t>topografskoj </a:t>
            </a:r>
            <a:r>
              <a:rPr lang="sl-SI" sz="1400" dirty="0"/>
              <a:t>karti u mjerilu 1:25000 (TK 25) za čitavo područje Grada Buzeta, </a:t>
            </a:r>
            <a:endParaRPr lang="hr-HR" sz="1400" dirty="0"/>
          </a:p>
          <a:p>
            <a:pPr lvl="0"/>
            <a:r>
              <a:rPr lang="sl-SI" sz="1400" dirty="0" smtClean="0"/>
              <a:t>digitalnom </a:t>
            </a:r>
            <a:r>
              <a:rPr lang="sl-SI" sz="1400" dirty="0"/>
              <a:t>orthofoto-u u mjerilu 1:5000 (DOF 5) za čitavo područje Grada Buzeta,</a:t>
            </a:r>
            <a:endParaRPr lang="hr-HR" sz="1400" dirty="0"/>
          </a:p>
          <a:p>
            <a:pPr lvl="0"/>
            <a:r>
              <a:rPr lang="sl-SI" sz="1400" dirty="0" smtClean="0"/>
              <a:t>digitalnom </a:t>
            </a:r>
            <a:r>
              <a:rPr lang="sl-SI" sz="1400" dirty="0"/>
              <a:t>katastarskom planu za područje Grada Buzeta i </a:t>
            </a:r>
            <a:endParaRPr lang="hr-HR" sz="1400" dirty="0"/>
          </a:p>
          <a:p>
            <a:pPr lvl="0"/>
            <a:r>
              <a:rPr lang="sl-SI" sz="1400" dirty="0" smtClean="0"/>
              <a:t>homogeniziranom </a:t>
            </a:r>
            <a:r>
              <a:rPr lang="sl-SI" sz="1400" dirty="0"/>
              <a:t>digitalnom katastarskom planu (preklop digitalnog katastarskog plana s digitalnim orthofoto planom).</a:t>
            </a:r>
            <a:endParaRPr lang="hr-HR" sz="1400" dirty="0"/>
          </a:p>
          <a:p>
            <a:r>
              <a:rPr lang="sl-SI" sz="1400" dirty="0" smtClean="0"/>
              <a:t>na </a:t>
            </a:r>
            <a:r>
              <a:rPr lang="sl-SI" sz="1400" dirty="0"/>
              <a:t>gore navedene podloge, kao osnovu za GIS, potrebno je ucrtati granice građevinskih područja </a:t>
            </a:r>
            <a:endParaRPr lang="sl-SI" sz="1400" dirty="0" smtClean="0"/>
          </a:p>
          <a:p>
            <a:pPr marL="0" indent="0">
              <a:buNone/>
            </a:pPr>
            <a:endParaRPr lang="sl-SI" sz="800" dirty="0" smtClean="0"/>
          </a:p>
          <a:p>
            <a:pPr marL="0" indent="0">
              <a:buNone/>
            </a:pPr>
            <a:r>
              <a:rPr lang="sl-SI" sz="1600" dirty="0" smtClean="0"/>
              <a:t>Atributi:</a:t>
            </a:r>
          </a:p>
          <a:p>
            <a:r>
              <a:rPr lang="sl-SI" sz="1400" dirty="0" smtClean="0"/>
              <a:t>ID – nomenklatura cesta prema nadležnostima</a:t>
            </a:r>
          </a:p>
          <a:p>
            <a:r>
              <a:rPr lang="sl-SI" sz="1400" dirty="0" smtClean="0"/>
              <a:t>Duljina, prosječna širina, okvirna površina</a:t>
            </a:r>
          </a:p>
          <a:p>
            <a:r>
              <a:rPr lang="sl-SI" sz="1400" dirty="0" smtClean="0"/>
              <a:t>Površinska obrada</a:t>
            </a:r>
          </a:p>
          <a:p>
            <a:r>
              <a:rPr lang="sl-SI" sz="1400" dirty="0" smtClean="0"/>
              <a:t>Opće stanje prometnice</a:t>
            </a:r>
          </a:p>
          <a:p>
            <a:r>
              <a:rPr lang="sl-SI" sz="1400" dirty="0" smtClean="0"/>
              <a:t>Prometna signalizacija</a:t>
            </a:r>
          </a:p>
          <a:p>
            <a:r>
              <a:rPr lang="sl-SI" sz="1400" dirty="0" smtClean="0"/>
              <a:t>Vlasnički status</a:t>
            </a:r>
            <a:endParaRPr lang="hr-HR" sz="1400" dirty="0"/>
          </a:p>
          <a:p>
            <a:endParaRPr lang="hr-HR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7834"/>
            <a:ext cx="165194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7715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1600" dirty="0" smtClean="0"/>
              <a:t>	</a:t>
            </a:r>
            <a:r>
              <a:rPr lang="hr-HR" sz="1600" dirty="0" err="1" smtClean="0"/>
              <a:t>Poročilo</a:t>
            </a:r>
            <a:r>
              <a:rPr lang="hr-HR" sz="1600" dirty="0" smtClean="0"/>
              <a:t> </a:t>
            </a:r>
            <a:r>
              <a:rPr lang="hr-HR" sz="1600" dirty="0"/>
              <a:t>o izvedenih </a:t>
            </a:r>
            <a:r>
              <a:rPr lang="hr-HR" sz="1600" dirty="0" err="1"/>
              <a:t>aktivnostih</a:t>
            </a:r>
            <a:r>
              <a:rPr lang="hr-HR" sz="1600" dirty="0"/>
              <a:t> </a:t>
            </a:r>
            <a:r>
              <a:rPr lang="hr-HR" sz="1600" dirty="0" err="1"/>
              <a:t>in</a:t>
            </a:r>
            <a:r>
              <a:rPr lang="hr-HR" sz="1600" dirty="0"/>
              <a:t> </a:t>
            </a:r>
            <a:r>
              <a:rPr lang="hr-HR" sz="1600" dirty="0" err="1"/>
              <a:t>finančno</a:t>
            </a:r>
            <a:r>
              <a:rPr lang="hr-HR" sz="1600" dirty="0"/>
              <a:t/>
            </a:r>
            <a:br>
              <a:rPr lang="hr-HR" sz="1600" dirty="0"/>
            </a:br>
            <a:r>
              <a:rPr lang="hr-HR" sz="1600" dirty="0"/>
              <a:t>	</a:t>
            </a:r>
            <a:r>
              <a:rPr lang="hr-HR" sz="1600" dirty="0" err="1"/>
              <a:t>poročilo</a:t>
            </a:r>
            <a:r>
              <a:rPr lang="hr-HR" sz="1600" dirty="0"/>
              <a:t> projektnih </a:t>
            </a:r>
            <a:r>
              <a:rPr lang="hr-HR" sz="1600" dirty="0" err="1"/>
              <a:t>partnerjev</a:t>
            </a:r>
            <a:r>
              <a:rPr lang="hr-HR" sz="1600" dirty="0"/>
              <a:t>/ </a:t>
            </a:r>
            <a:r>
              <a:rPr lang="hr-HR" sz="1600" i="1" dirty="0"/>
              <a:t>Provedene</a:t>
            </a:r>
            <a:br>
              <a:rPr lang="hr-HR" sz="1600" i="1" dirty="0"/>
            </a:br>
            <a:r>
              <a:rPr lang="hr-HR" sz="1600" i="1" dirty="0"/>
              <a:t>	aktivnosti i financijski izvještaj projektnih partnera</a:t>
            </a:r>
            <a:br>
              <a:rPr lang="hr-HR" sz="1600" i="1" dirty="0"/>
            </a:br>
            <a:r>
              <a:rPr lang="hr-HR" sz="1600" i="1" dirty="0" smtClean="0"/>
              <a:t>	</a:t>
            </a:r>
            <a:r>
              <a:rPr lang="hr-HR" sz="1600" dirty="0" smtClean="0"/>
              <a:t>MESTO </a:t>
            </a:r>
            <a:r>
              <a:rPr lang="hr-HR" sz="1600" dirty="0"/>
              <a:t>BUZET / GRAD BUZET</a:t>
            </a:r>
            <a:r>
              <a:rPr lang="hr-HR" sz="1800" dirty="0"/>
              <a:t/>
            </a:r>
            <a:br>
              <a:rPr lang="hr-HR" sz="1800" dirty="0"/>
            </a:br>
            <a:endParaRPr lang="hr-HR" sz="16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hr-HR" sz="1600" b="1" dirty="0" smtClean="0"/>
              <a:t>II. Faza: </a:t>
            </a:r>
          </a:p>
          <a:p>
            <a:pPr marL="0" lvl="0" indent="0">
              <a:buNone/>
            </a:pPr>
            <a:endParaRPr lang="sl-SI" sz="1600" b="1" dirty="0" smtClean="0"/>
          </a:p>
          <a:p>
            <a:pPr marL="0" lvl="0" indent="0">
              <a:buNone/>
            </a:pPr>
            <a:r>
              <a:rPr lang="sl-SI" sz="1600" b="1" dirty="0" smtClean="0"/>
              <a:t>Izrada snimka </a:t>
            </a:r>
            <a:r>
              <a:rPr lang="sl-SI" sz="1600" b="1" dirty="0"/>
              <a:t>postojećeg stanja mreže nerazvrstanih cesta s naglaskom na pogranične prioritete, uključujući terenski rad, obradu podataka i geodetske stručne izmjere za minimalno 37 km nerazvrstanih cesta  u nadležnosti Grada Buzeta</a:t>
            </a:r>
            <a:r>
              <a:rPr lang="sl-SI" sz="1600" dirty="0"/>
              <a:t> (prema  prioritetnom odabiru Ugovaratelja</a:t>
            </a:r>
            <a:r>
              <a:rPr lang="sl-SI" sz="1600" dirty="0" smtClean="0"/>
              <a:t>)</a:t>
            </a:r>
          </a:p>
          <a:p>
            <a:pPr marL="0" lvl="0" indent="0">
              <a:buNone/>
            </a:pPr>
            <a:endParaRPr lang="sl-SI" sz="1600" dirty="0"/>
          </a:p>
          <a:p>
            <a:r>
              <a:rPr lang="sl-SI" sz="1600" dirty="0"/>
              <a:t>z</a:t>
            </a:r>
            <a:r>
              <a:rPr lang="sl-SI" sz="1600" dirty="0" smtClean="0"/>
              <a:t>adatak </a:t>
            </a:r>
            <a:r>
              <a:rPr lang="sl-SI" sz="1600" dirty="0"/>
              <a:t>obuhvaća detaljne geodetske snimke postojećeg stanja mreže nerazvrstanih cesta u nadležnosti Grada Buzeta (za minimalno 37 km), prikupljanje podataka (snimanje i terenski rad), i razrada podataka detaljne stručne izmjere do razine potrebne za evidentiranje cesta u službenim evidencijama s posebnim naglaskom na pogranične prometne prioritete (prema  prioritetnom odabiru Ugovaratelja)</a:t>
            </a:r>
            <a:endParaRPr lang="hr-HR" sz="1600" dirty="0"/>
          </a:p>
          <a:p>
            <a:pPr marL="0" indent="0">
              <a:buNone/>
            </a:pPr>
            <a:endParaRPr lang="hr-HR" sz="1600" dirty="0" smtClean="0"/>
          </a:p>
          <a:p>
            <a:pPr marL="0" indent="0">
              <a:buNone/>
            </a:pPr>
            <a:r>
              <a:rPr lang="hr-HR" sz="1600" dirty="0" smtClean="0"/>
              <a:t>Rok izvođenja: </a:t>
            </a:r>
            <a:r>
              <a:rPr lang="hr-HR" sz="1600" b="1" dirty="0" smtClean="0"/>
              <a:t>60 dana</a:t>
            </a:r>
            <a:endParaRPr lang="hr-HR" sz="16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7834"/>
            <a:ext cx="165194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49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dirty="0"/>
              <a:t/>
            </a:r>
            <a:br>
              <a:rPr lang="hr-HR" sz="2000" dirty="0"/>
            </a:br>
            <a:r>
              <a:rPr lang="hr-HR" sz="2000" dirty="0" smtClean="0"/>
              <a:t>	</a:t>
            </a:r>
            <a:r>
              <a:rPr lang="hr-HR" sz="1800" dirty="0" err="1" smtClean="0"/>
              <a:t>Poročilo</a:t>
            </a:r>
            <a:r>
              <a:rPr lang="hr-HR" sz="1800" dirty="0" smtClean="0"/>
              <a:t> </a:t>
            </a:r>
            <a:r>
              <a:rPr lang="hr-HR" sz="1800" dirty="0"/>
              <a:t>o izvedenih </a:t>
            </a:r>
            <a:r>
              <a:rPr lang="hr-HR" sz="1800" dirty="0" err="1"/>
              <a:t>aktivnostih</a:t>
            </a:r>
            <a:r>
              <a:rPr lang="hr-HR" sz="1800" dirty="0"/>
              <a:t> </a:t>
            </a:r>
            <a:r>
              <a:rPr lang="hr-HR" sz="1800" dirty="0" err="1"/>
              <a:t>in</a:t>
            </a:r>
            <a:r>
              <a:rPr lang="hr-HR" sz="1800" dirty="0"/>
              <a:t> </a:t>
            </a:r>
            <a:r>
              <a:rPr lang="hr-HR" sz="1800" dirty="0" err="1"/>
              <a:t>finančno</a:t>
            </a:r>
            <a:r>
              <a:rPr lang="hr-HR" sz="1800" dirty="0"/>
              <a:t/>
            </a:r>
            <a:br>
              <a:rPr lang="hr-HR" sz="1800" dirty="0"/>
            </a:br>
            <a:r>
              <a:rPr lang="hr-HR" sz="1800" dirty="0" smtClean="0"/>
              <a:t>	</a:t>
            </a:r>
            <a:r>
              <a:rPr lang="hr-HR" sz="1800" dirty="0" err="1" smtClean="0"/>
              <a:t>poročilo</a:t>
            </a:r>
            <a:r>
              <a:rPr lang="hr-HR" sz="1800" dirty="0" smtClean="0"/>
              <a:t> </a:t>
            </a:r>
            <a:r>
              <a:rPr lang="hr-HR" sz="1800" dirty="0"/>
              <a:t>projektnih </a:t>
            </a:r>
            <a:r>
              <a:rPr lang="hr-HR" sz="1800" dirty="0" err="1"/>
              <a:t>partnerjev</a:t>
            </a:r>
            <a:r>
              <a:rPr lang="hr-HR" sz="1800" dirty="0"/>
              <a:t>/ </a:t>
            </a:r>
            <a:r>
              <a:rPr lang="hr-HR" sz="1800" i="1" dirty="0"/>
              <a:t>Provedene</a:t>
            </a:r>
            <a:br>
              <a:rPr lang="hr-HR" sz="1800" i="1" dirty="0"/>
            </a:br>
            <a:r>
              <a:rPr lang="hr-HR" sz="1800" i="1" dirty="0" smtClean="0"/>
              <a:t>	aktivnosti </a:t>
            </a:r>
            <a:r>
              <a:rPr lang="hr-HR" sz="1800" i="1" dirty="0"/>
              <a:t>i financijski izvještaj projektnih </a:t>
            </a:r>
            <a:r>
              <a:rPr lang="hr-HR" sz="1800" i="1" dirty="0" smtClean="0"/>
              <a:t>partnera</a:t>
            </a:r>
            <a:br>
              <a:rPr lang="hr-HR" sz="1800" i="1" dirty="0" smtClean="0"/>
            </a:br>
            <a:r>
              <a:rPr lang="hr-HR" sz="2000" dirty="0"/>
              <a:t>MESTO BUZET / GRAD BUZET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853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vi-VN" sz="1800" b="1" dirty="0">
                <a:latin typeface="Calibri" panose="020F0502020204030204" pitchFamily="34" charset="0"/>
              </a:rPr>
              <a:t>3.3  Prijedlog prostornih smjernica i polazišta za određivanje ključnih razvojnih sadržaja za povezivanje gradova Buzet i Kopar (posebne smjernice za prometne i turističke sadržaje)/Predlog prostorskih usmeritev in izhodišč za določitev ključnih razvojnih vsebin za povezavo mest Buzet in Koper (posebne usmeritev za prometne in turistične vsebine</a:t>
            </a:r>
            <a:r>
              <a:rPr lang="vi-VN" sz="1800" b="1" dirty="0" smtClean="0">
                <a:latin typeface="Calibri" panose="020F0502020204030204" pitchFamily="34" charset="0"/>
              </a:rPr>
              <a:t>)</a:t>
            </a:r>
            <a:endParaRPr lang="hr-HR" sz="1800" b="1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hr-HR" sz="18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hr-HR" sz="1800" dirty="0" smtClean="0">
                <a:latin typeface="Calibri" panose="020F0502020204030204" pitchFamily="34" charset="0"/>
              </a:rPr>
              <a:t>Rok izvršenja: lipanj (6.) 2015. / ožujak (3.) 2016</a:t>
            </a:r>
            <a:r>
              <a:rPr lang="hr-HR" sz="1800" b="1" dirty="0" smtClean="0"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hr-HR" sz="1800" dirty="0" smtClean="0"/>
          </a:p>
          <a:p>
            <a:pPr marL="0" indent="0">
              <a:buNone/>
            </a:pPr>
            <a:r>
              <a:rPr lang="hr-HR" sz="1800" dirty="0" smtClean="0"/>
              <a:t>Stanje </a:t>
            </a:r>
            <a:r>
              <a:rPr lang="hr-HR" sz="1800" dirty="0"/>
              <a:t>projekta: ograničeni postupak u </a:t>
            </a:r>
            <a:r>
              <a:rPr lang="hr-HR" sz="1800" dirty="0" smtClean="0"/>
              <a:t>pripremi……upućivanje poziva za dostavu ponuda očekujemo sredinom listopada (10.) 2015.</a:t>
            </a:r>
            <a:r>
              <a:rPr lang="vi-VN" sz="1800" b="1" dirty="0">
                <a:latin typeface="Calibri" panose="020F0502020204030204" pitchFamily="34" charset="0"/>
              </a:rPr>
              <a:t>	</a:t>
            </a:r>
            <a:endParaRPr lang="hr-HR" sz="1800" dirty="0">
              <a:latin typeface="Calibri" panose="020F0502020204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2541"/>
            <a:ext cx="165194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56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1600" dirty="0" smtClean="0"/>
              <a:t>	</a:t>
            </a:r>
            <a:r>
              <a:rPr lang="hr-HR" sz="1600" dirty="0" err="1" smtClean="0"/>
              <a:t>Poročilo</a:t>
            </a:r>
            <a:r>
              <a:rPr lang="hr-HR" sz="1600" dirty="0" smtClean="0"/>
              <a:t> </a:t>
            </a:r>
            <a:r>
              <a:rPr lang="hr-HR" sz="1600" dirty="0"/>
              <a:t>o izvedenih </a:t>
            </a:r>
            <a:r>
              <a:rPr lang="hr-HR" sz="1600" dirty="0" err="1"/>
              <a:t>aktivnostih</a:t>
            </a:r>
            <a:r>
              <a:rPr lang="hr-HR" sz="1600" dirty="0"/>
              <a:t> </a:t>
            </a:r>
            <a:r>
              <a:rPr lang="hr-HR" sz="1600" dirty="0" err="1"/>
              <a:t>in</a:t>
            </a:r>
            <a:r>
              <a:rPr lang="hr-HR" sz="1600" dirty="0"/>
              <a:t> </a:t>
            </a:r>
            <a:r>
              <a:rPr lang="hr-HR" sz="1600" dirty="0" err="1"/>
              <a:t>finančno</a:t>
            </a:r>
            <a:r>
              <a:rPr lang="hr-HR" sz="1600" dirty="0"/>
              <a:t/>
            </a:r>
            <a:br>
              <a:rPr lang="hr-HR" sz="1600" dirty="0"/>
            </a:br>
            <a:r>
              <a:rPr lang="hr-HR" sz="1600" dirty="0"/>
              <a:t>	</a:t>
            </a:r>
            <a:r>
              <a:rPr lang="hr-HR" sz="1600" dirty="0" err="1"/>
              <a:t>poročilo</a:t>
            </a:r>
            <a:r>
              <a:rPr lang="hr-HR" sz="1600" dirty="0"/>
              <a:t> projektnih </a:t>
            </a:r>
            <a:r>
              <a:rPr lang="hr-HR" sz="1600" dirty="0" err="1"/>
              <a:t>partnerjev</a:t>
            </a:r>
            <a:r>
              <a:rPr lang="hr-HR" sz="1600" dirty="0"/>
              <a:t>/ </a:t>
            </a:r>
            <a:r>
              <a:rPr lang="hr-HR" sz="1600" i="1" dirty="0"/>
              <a:t>Provedene</a:t>
            </a:r>
            <a:br>
              <a:rPr lang="hr-HR" sz="1600" i="1" dirty="0"/>
            </a:br>
            <a:r>
              <a:rPr lang="hr-HR" sz="1600" i="1" dirty="0"/>
              <a:t>	aktivnosti i financijski izvještaj projektnih partnera</a:t>
            </a:r>
            <a:br>
              <a:rPr lang="hr-HR" sz="1600" i="1" dirty="0"/>
            </a:br>
            <a:r>
              <a:rPr lang="hr-HR" sz="1600" i="1" dirty="0" smtClean="0"/>
              <a:t>	</a:t>
            </a:r>
            <a:r>
              <a:rPr lang="hr-HR" sz="1800" dirty="0" smtClean="0"/>
              <a:t>MESTO </a:t>
            </a:r>
            <a:r>
              <a:rPr lang="hr-HR" sz="1800" dirty="0"/>
              <a:t>BUZET / GRAD BUZET</a:t>
            </a:r>
            <a:r>
              <a:rPr lang="hr-HR" sz="1600" dirty="0"/>
              <a:t/>
            </a:r>
            <a:br>
              <a:rPr lang="hr-HR" sz="1600" dirty="0"/>
            </a:br>
            <a:endParaRPr lang="hr-HR" sz="16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1600" b="1" dirty="0" smtClean="0"/>
              <a:t>Stanje troškova projekta na dan 31. 7. 2015. i buduće aktivnosti</a:t>
            </a:r>
          </a:p>
          <a:p>
            <a:pPr marL="0" indent="0">
              <a:buNone/>
            </a:pPr>
            <a:endParaRPr lang="hr-HR" sz="800" b="1" dirty="0"/>
          </a:p>
          <a:p>
            <a:pPr marL="0" indent="0">
              <a:buNone/>
            </a:pPr>
            <a:r>
              <a:rPr lang="hr-HR" sz="1600" dirty="0" smtClean="0"/>
              <a:t>Do 31. 7. 2015. svi realizirani troškovi odnose se na plaću djelatnika koji je 40 % radnog vremena zaposlen na projektu PUT-UP ISTRE.</a:t>
            </a:r>
          </a:p>
          <a:p>
            <a:pPr marL="0" indent="0">
              <a:buNone/>
            </a:pPr>
            <a:r>
              <a:rPr lang="hr-HR" sz="1600" dirty="0" smtClean="0"/>
              <a:t>… očekivano sklapanje ugovora za izradu GIS baze podataka prometne mreže i geodetske izmjere je početak studenog (11.)2015., </a:t>
            </a:r>
          </a:p>
          <a:p>
            <a:pPr marL="0" indent="0">
              <a:buNone/>
            </a:pPr>
            <a:r>
              <a:rPr lang="hr-HR" sz="1600" dirty="0" smtClean="0"/>
              <a:t>… plaćanje 100 % po završetku projekta tj. </a:t>
            </a:r>
            <a:r>
              <a:rPr lang="hr-HR" sz="1600" dirty="0" err="1" smtClean="0"/>
              <a:t>cca</a:t>
            </a:r>
            <a:r>
              <a:rPr lang="hr-HR" sz="1600" dirty="0" smtClean="0"/>
              <a:t> krajem siječnja (01.) 2016.</a:t>
            </a:r>
            <a:endParaRPr lang="hr-HR" sz="1600" dirty="0"/>
          </a:p>
          <a:p>
            <a:pPr marL="0" indent="0">
              <a:buNone/>
            </a:pPr>
            <a:endParaRPr lang="hr-HR" sz="1600" dirty="0" smtClean="0"/>
          </a:p>
          <a:p>
            <a:pPr marL="0" indent="0">
              <a:buNone/>
            </a:pPr>
            <a:r>
              <a:rPr lang="hr-HR" sz="1600" dirty="0" smtClean="0"/>
              <a:t>Do kraja 2015. biti će realizirano, uz dio plaće zaposlenog djelatnika, nešto od administrativnih troškova (potrošni materijal, prijevodi i sl.), ostatak će biti realiziran početkom 2016.</a:t>
            </a:r>
          </a:p>
          <a:p>
            <a:pPr marL="0" indent="0">
              <a:buNone/>
            </a:pPr>
            <a:endParaRPr lang="hr-HR" sz="1600" b="1" dirty="0" smtClean="0"/>
          </a:p>
          <a:p>
            <a:pPr marL="0" indent="0">
              <a:buNone/>
            </a:pPr>
            <a:r>
              <a:rPr lang="hr-HR" sz="1600" b="1" dirty="0" smtClean="0"/>
              <a:t>Buduće aktivnosti:</a:t>
            </a:r>
            <a:endParaRPr lang="hr-HR" sz="1600" b="1" dirty="0"/>
          </a:p>
          <a:p>
            <a:pPr marL="0" indent="0">
              <a:buNone/>
            </a:pPr>
            <a:r>
              <a:rPr lang="hr-HR" sz="1600" dirty="0" smtClean="0"/>
              <a:t>… upućivanje poziva za dostavu ponuda za izradu </a:t>
            </a:r>
            <a:r>
              <a:rPr lang="sl-SI" sz="1600" dirty="0"/>
              <a:t>Prijedloga posebnih smjernica za prometne i turističke sadržaje pograničnog  dijela Istre </a:t>
            </a:r>
            <a:r>
              <a:rPr lang="sl-SI" sz="1600" dirty="0" smtClean="0"/>
              <a:t>planirano početkom listopada (10.) 2015.</a:t>
            </a:r>
          </a:p>
          <a:p>
            <a:pPr marL="0" indent="0">
              <a:buNone/>
            </a:pPr>
            <a:r>
              <a:rPr lang="sl-SI" sz="1600" dirty="0" smtClean="0"/>
              <a:t>... </a:t>
            </a:r>
            <a:r>
              <a:rPr lang="sl-SI" sz="1600" dirty="0"/>
              <a:t>o</a:t>
            </a:r>
            <a:r>
              <a:rPr lang="sl-SI" sz="1600" dirty="0" smtClean="0"/>
              <a:t>čekivano sklapanje ugovora početkom prosinca (12.) 2015.</a:t>
            </a:r>
            <a:endParaRPr lang="hr-HR" sz="1600" dirty="0"/>
          </a:p>
          <a:p>
            <a:pPr marL="0" indent="0">
              <a:buNone/>
            </a:pPr>
            <a:endParaRPr lang="hr-HR" sz="1800" b="1" dirty="0" smtClean="0"/>
          </a:p>
          <a:p>
            <a:pPr marL="0" indent="0">
              <a:buNone/>
            </a:pPr>
            <a:endParaRPr lang="hr-HR" sz="18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2541"/>
            <a:ext cx="165194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798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708</Words>
  <Application>Microsoft Office PowerPoint</Application>
  <PresentationFormat>Prikaz na zaslonu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8" baseType="lpstr">
      <vt:lpstr>Tema sustava Office</vt:lpstr>
      <vt:lpstr> Poročilo o izvedenih aktivnostih in finančno  poročilo projektnih partnerjev/ Provedene ak aktivnosti i financijski izvještaj projektnih partnera  MESTO BUZET / GRAD BUZET</vt:lpstr>
      <vt:lpstr>  Poročilo o izvedenih aktivnostih in finančno  poročilo projektnih partnerjev/ Provedene  aktivnosti i financijski izvještaj projektnih partnera MESTO BUZET / GRAD BUZET </vt:lpstr>
      <vt:lpstr> Poročilo o izvedenih aktivnostih in finančno  poročilo projektnih partnerjev/ Provedene ak aktivnosti i financijski izvještaj projektnih partnera  MESTO BUZET / GRAD BUZET</vt:lpstr>
      <vt:lpstr> Poročilo o izvedenih aktivnostih in finančno  poročilo projektnih partnerjev/ Provedene  aktivnosti i financijski izvještaj projektnih partnera  MESTO BUZET / GRAD BUZET </vt:lpstr>
      <vt:lpstr> Poročilo o izvedenih aktivnostih in finančno  poročilo projektnih partnerjev/ Provedene  aktivnosti i financijski izvještaj projektnih partnera  MESTO BUZET / GRAD BUZET </vt:lpstr>
      <vt:lpstr>   Poročilo o izvedenih aktivnostih in finančno  poročilo projektnih partnerjev/ Provedene  aktivnosti i financijski izvještaj projektnih partnera MESTO BUZET / GRAD BUZET </vt:lpstr>
      <vt:lpstr> Poročilo o izvedenih aktivnostih in finančno  poročilo projektnih partnerjev/ Provedene  aktivnosti i financijski izvještaj projektnih partnera  MESTO BUZET / GRAD BUZET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Anica Milković Grbac</dc:creator>
  <cp:lastModifiedBy>Anica Milković Grbac</cp:lastModifiedBy>
  <cp:revision>12</cp:revision>
  <dcterms:created xsi:type="dcterms:W3CDTF">2015-09-24T12:14:31Z</dcterms:created>
  <dcterms:modified xsi:type="dcterms:W3CDTF">2015-09-24T19:37:55Z</dcterms:modified>
</cp:coreProperties>
</file>