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 id="2147483651" r:id="rId2"/>
  </p:sldMasterIdLst>
  <p:handoutMasterIdLst>
    <p:handoutMasterId r:id="rId13"/>
  </p:handoutMasterIdLst>
  <p:sldIdLst>
    <p:sldId id="267" r:id="rId3"/>
    <p:sldId id="268" r:id="rId4"/>
    <p:sldId id="269" r:id="rId5"/>
    <p:sldId id="261" r:id="rId6"/>
    <p:sldId id="270" r:id="rId7"/>
    <p:sldId id="265" r:id="rId8"/>
    <p:sldId id="264" r:id="rId9"/>
    <p:sldId id="271" r:id="rId10"/>
    <p:sldId id="272" r:id="rId11"/>
    <p:sldId id="273" r:id="rId12"/>
  </p:sldIdLst>
  <p:sldSz cx="9144000" cy="6858000" type="screen4x3"/>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33CCFF"/>
    <a:srgbClr val="B8D898"/>
    <a:srgbClr val="E8F0E9"/>
    <a:srgbClr val="A9C7AD"/>
    <a:srgbClr val="F2F8EC"/>
    <a:srgbClr val="F7FBF3"/>
    <a:srgbClr val="A5C981"/>
    <a:srgbClr val="6BA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3428" autoAdjust="0"/>
  </p:normalViewPr>
  <p:slideViewPr>
    <p:cSldViewPr>
      <p:cViewPr>
        <p:scale>
          <a:sx n="75" d="100"/>
          <a:sy n="75" d="100"/>
        </p:scale>
        <p:origin x="-1152" y="324"/>
      </p:cViewPr>
      <p:guideLst>
        <p:guide orient="horz" pos="981"/>
        <p:guide pos="1066"/>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Ograda datum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E50BECB-AD63-4E72-9C08-8F0DD5B948D3}" type="datetimeFigureOut">
              <a:rPr lang="en-US" smtClean="0"/>
              <a:t>9/25/2015</a:t>
            </a:fld>
            <a:endParaRPr lang="en-US"/>
          </a:p>
        </p:txBody>
      </p:sp>
      <p:sp>
        <p:nvSpPr>
          <p:cNvPr id="4" name="Ograda no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Ograda številke diapoz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3F486A-5E22-4592-89B8-E82959D615BB}" type="slidenum">
              <a:rPr lang="en-US" smtClean="0"/>
              <a:t>‹#›</a:t>
            </a:fld>
            <a:endParaRPr lang="en-US"/>
          </a:p>
        </p:txBody>
      </p:sp>
    </p:spTree>
    <p:extLst>
      <p:ext uri="{BB962C8B-B14F-4D97-AF65-F5344CB8AC3E}">
        <p14:creationId xmlns:p14="http://schemas.microsoft.com/office/powerpoint/2010/main" val="292767830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Uredite slog naslova matrice</a:t>
            </a:r>
            <a:endParaRPr lang="en-US"/>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smtClean="0"/>
              <a:t>Uredite slog podnaslova matrice</a:t>
            </a:r>
            <a:endParaRPr lang="en-US"/>
          </a:p>
        </p:txBody>
      </p:sp>
      <p:sp>
        <p:nvSpPr>
          <p:cNvPr id="4" name="Ograda datuma 3"/>
          <p:cNvSpPr>
            <a:spLocks noGrp="1"/>
          </p:cNvSpPr>
          <p:nvPr>
            <p:ph type="dt" sz="half" idx="10"/>
          </p:nvPr>
        </p:nvSpPr>
        <p:spPr/>
        <p:txBody>
          <a:bodyPr/>
          <a:lstStyle/>
          <a:p>
            <a:fld id="{AEEB30BE-5C0C-4C14-93CE-3FA75554EAC1}" type="datetimeFigureOut">
              <a:rPr lang="en-US" smtClean="0"/>
              <a:t>9/25/2015</a:t>
            </a:fld>
            <a:endParaRPr lang="en-US"/>
          </a:p>
        </p:txBody>
      </p:sp>
      <p:sp>
        <p:nvSpPr>
          <p:cNvPr id="5" name="Ograda noge 4"/>
          <p:cNvSpPr>
            <a:spLocks noGrp="1"/>
          </p:cNvSpPr>
          <p:nvPr>
            <p:ph type="ftr" sz="quarter" idx="11"/>
          </p:nvPr>
        </p:nvSpPr>
        <p:spPr/>
        <p:txBody>
          <a:bodyPr/>
          <a:lstStyle/>
          <a:p>
            <a:endParaRPr lang="en-US"/>
          </a:p>
        </p:txBody>
      </p:sp>
      <p:sp>
        <p:nvSpPr>
          <p:cNvPr id="6" name="Ograda številke diapozitiva 5"/>
          <p:cNvSpPr>
            <a:spLocks noGrp="1"/>
          </p:cNvSpPr>
          <p:nvPr>
            <p:ph type="sldNum" sz="quarter" idx="12"/>
          </p:nvPr>
        </p:nvSpPr>
        <p:spPr/>
        <p:txBody>
          <a:bodyPr/>
          <a:lstStyle/>
          <a:p>
            <a:fld id="{711B1F5D-40C5-497D-ACB3-59B407FF9BBE}" type="slidenum">
              <a:rPr lang="en-US" smtClean="0"/>
              <a:t>‹#›</a:t>
            </a:fld>
            <a:endParaRPr lang="en-US"/>
          </a:p>
        </p:txBody>
      </p:sp>
    </p:spTree>
    <p:extLst>
      <p:ext uri="{BB962C8B-B14F-4D97-AF65-F5344CB8AC3E}">
        <p14:creationId xmlns:p14="http://schemas.microsoft.com/office/powerpoint/2010/main" val="114387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Uredite slog naslova matrice</a:t>
            </a:r>
            <a:endParaRPr lang="en-US"/>
          </a:p>
        </p:txBody>
      </p:sp>
      <p:sp>
        <p:nvSpPr>
          <p:cNvPr id="3" name="Podnaslov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smtClean="0"/>
              <a:t>Uredite slog podnaslova matrice</a:t>
            </a:r>
            <a:endParaRPr lang="en-US"/>
          </a:p>
        </p:txBody>
      </p:sp>
      <p:sp>
        <p:nvSpPr>
          <p:cNvPr id="4" name="Ograda datuma 3"/>
          <p:cNvSpPr>
            <a:spLocks noGrp="1"/>
          </p:cNvSpPr>
          <p:nvPr>
            <p:ph type="dt" sz="half" idx="10"/>
          </p:nvPr>
        </p:nvSpPr>
        <p:spPr/>
        <p:txBody>
          <a:bodyPr/>
          <a:lstStyle/>
          <a:p>
            <a:fld id="{DAA1180D-34EF-4162-AEA0-9ACE85393172}" type="datetimeFigureOut">
              <a:rPr lang="en-US" smtClean="0"/>
              <a:t>9/25/2015</a:t>
            </a:fld>
            <a:endParaRPr lang="en-US"/>
          </a:p>
        </p:txBody>
      </p:sp>
      <p:sp>
        <p:nvSpPr>
          <p:cNvPr id="5" name="Ograda noge 4"/>
          <p:cNvSpPr>
            <a:spLocks noGrp="1"/>
          </p:cNvSpPr>
          <p:nvPr>
            <p:ph type="ftr" sz="quarter" idx="11"/>
          </p:nvPr>
        </p:nvSpPr>
        <p:spPr/>
        <p:txBody>
          <a:bodyPr/>
          <a:lstStyle/>
          <a:p>
            <a:endParaRPr lang="en-US"/>
          </a:p>
        </p:txBody>
      </p:sp>
      <p:sp>
        <p:nvSpPr>
          <p:cNvPr id="6" name="Ograda številke diapozitiva 5"/>
          <p:cNvSpPr>
            <a:spLocks noGrp="1"/>
          </p:cNvSpPr>
          <p:nvPr>
            <p:ph type="sldNum" sz="quarter" idx="12"/>
          </p:nvPr>
        </p:nvSpPr>
        <p:spPr/>
        <p:txBody>
          <a:bodyPr/>
          <a:lstStyle/>
          <a:p>
            <a:fld id="{D7D2C377-4077-4D72-806C-B586E5DDE058}" type="slidenum">
              <a:rPr lang="en-US" smtClean="0"/>
              <a:t>‹#›</a:t>
            </a:fld>
            <a:endParaRPr lang="en-US"/>
          </a:p>
        </p:txBody>
      </p:sp>
    </p:spTree>
    <p:extLst>
      <p:ext uri="{BB962C8B-B14F-4D97-AF65-F5344CB8AC3E}">
        <p14:creationId xmlns:p14="http://schemas.microsoft.com/office/powerpoint/2010/main" val="23384435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smtClean="0"/>
              <a:t>Uredite slog naslova matrice</a:t>
            </a:r>
            <a:endParaRPr lang="en-US" dirty="0"/>
          </a:p>
        </p:txBody>
      </p:sp>
      <p:sp>
        <p:nvSpPr>
          <p:cNvPr id="3" name="Content Placeholder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dirty="0"/>
          </a:p>
        </p:txBody>
      </p:sp>
      <p:sp>
        <p:nvSpPr>
          <p:cNvPr id="4" name="Date Placeholder 3"/>
          <p:cNvSpPr>
            <a:spLocks noGrp="1"/>
          </p:cNvSpPr>
          <p:nvPr>
            <p:ph type="dt" sz="half" idx="10"/>
          </p:nvPr>
        </p:nvSpPr>
        <p:spPr/>
        <p:txBody>
          <a:bodyPr/>
          <a:lstStyle/>
          <a:p>
            <a:fld id="{5634254A-6529-4595-A223-DA94E6D8AB81}" type="datetimeFigureOut">
              <a:rPr lang="sl-SI" smtClean="0"/>
              <a:pPr/>
              <a:t>25.9.2015</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8F4EE589-D6CA-423C-B11B-F63563E56375}" type="slidenum">
              <a:rPr lang="sl-SI" smtClean="0"/>
              <a:pPr/>
              <a:t>‹#›</a:t>
            </a:fld>
            <a:endParaRPr lang="sl-SI"/>
          </a:p>
        </p:txBody>
      </p:sp>
    </p:spTree>
    <p:extLst>
      <p:ext uri="{BB962C8B-B14F-4D97-AF65-F5344CB8AC3E}">
        <p14:creationId xmlns:p14="http://schemas.microsoft.com/office/powerpoint/2010/main" val="7910280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grada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l-SI" smtClean="0"/>
              <a:t>Uredite slog naslova matrice</a:t>
            </a:r>
            <a:endParaRPr lang="en-US"/>
          </a:p>
        </p:txBody>
      </p:sp>
      <p:sp>
        <p:nvSpPr>
          <p:cNvPr id="3" name="Ograda besedil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en-US"/>
          </a:p>
        </p:txBody>
      </p:sp>
      <p:sp>
        <p:nvSpPr>
          <p:cNvPr id="4" name="Ograda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EB30BE-5C0C-4C14-93CE-3FA75554EAC1}" type="datetimeFigureOut">
              <a:rPr lang="en-US" smtClean="0"/>
              <a:t>9/25/2015</a:t>
            </a:fld>
            <a:endParaRPr lang="en-US"/>
          </a:p>
        </p:txBody>
      </p:sp>
      <p:sp>
        <p:nvSpPr>
          <p:cNvPr id="5" name="Ograda no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1B1F5D-40C5-497D-ACB3-59B407FF9BBE}" type="slidenum">
              <a:rPr lang="en-US" smtClean="0"/>
              <a:t>‹#›</a:t>
            </a:fld>
            <a:endParaRPr lang="en-US"/>
          </a:p>
        </p:txBody>
      </p:sp>
    </p:spTree>
    <p:extLst>
      <p:ext uri="{BB962C8B-B14F-4D97-AF65-F5344CB8AC3E}">
        <p14:creationId xmlns:p14="http://schemas.microsoft.com/office/powerpoint/2010/main" val="595173907"/>
      </p:ext>
    </p:extLst>
  </p:cSld>
  <p:clrMap bg1="lt1" tx1="dk1" bg2="lt2" tx2="dk2" accent1="accent1" accent2="accent2" accent3="accent3" accent4="accent4" accent5="accent5" accent6="accent6" hlink="hlink" folHlink="folHlink"/>
  <p:sldLayoutIdLst>
    <p:sldLayoutId id="2147483656"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grada naslova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l-SI" dirty="0" smtClean="0"/>
              <a:t>Uredite slog naslova matrice</a:t>
            </a:r>
            <a:endParaRPr lang="en-US" dirty="0"/>
          </a:p>
        </p:txBody>
      </p:sp>
      <p:sp>
        <p:nvSpPr>
          <p:cNvPr id="3" name="Ograda besedila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l-SI" dirty="0" smtClean="0"/>
              <a:t>Uredite sloge besedila matrice</a:t>
            </a:r>
          </a:p>
          <a:p>
            <a:pPr lvl="1"/>
            <a:r>
              <a:rPr lang="sl-SI" dirty="0" smtClean="0"/>
              <a:t>Druga raven</a:t>
            </a:r>
          </a:p>
          <a:p>
            <a:pPr lvl="2"/>
            <a:r>
              <a:rPr lang="sl-SI" dirty="0" smtClean="0"/>
              <a:t>Tretja raven</a:t>
            </a:r>
          </a:p>
          <a:p>
            <a:pPr lvl="3"/>
            <a:r>
              <a:rPr lang="sl-SI" dirty="0" smtClean="0"/>
              <a:t>Četrta raven</a:t>
            </a:r>
          </a:p>
          <a:p>
            <a:pPr lvl="4"/>
            <a:r>
              <a:rPr lang="sl-SI" dirty="0" smtClean="0"/>
              <a:t>Peta raven</a:t>
            </a:r>
            <a:endParaRPr lang="en-US" dirty="0"/>
          </a:p>
        </p:txBody>
      </p:sp>
      <p:sp>
        <p:nvSpPr>
          <p:cNvPr id="4" name="Ograda datum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A1180D-34EF-4162-AEA0-9ACE85393172}" type="datetimeFigureOut">
              <a:rPr lang="en-US" smtClean="0"/>
              <a:t>9/25/2015</a:t>
            </a:fld>
            <a:endParaRPr lang="en-US"/>
          </a:p>
        </p:txBody>
      </p:sp>
      <p:sp>
        <p:nvSpPr>
          <p:cNvPr id="5" name="Ograda no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Ograda številke diapoz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D2C377-4077-4D72-806C-B586E5DDE058}" type="slidenum">
              <a:rPr lang="en-US" smtClean="0"/>
              <a:t>‹#›</a:t>
            </a:fld>
            <a:endParaRPr lang="en-US"/>
          </a:p>
        </p:txBody>
      </p:sp>
      <p:sp>
        <p:nvSpPr>
          <p:cNvPr id="19" name="Pravokotnik 18"/>
          <p:cNvSpPr/>
          <p:nvPr userDrawn="1"/>
        </p:nvSpPr>
        <p:spPr>
          <a:xfrm>
            <a:off x="0" y="0"/>
            <a:ext cx="1331913" cy="6858000"/>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ravokotnik 19"/>
          <p:cNvSpPr/>
          <p:nvPr userDrawn="1"/>
        </p:nvSpPr>
        <p:spPr>
          <a:xfrm rot="16200000">
            <a:off x="-1564977" y="4080302"/>
            <a:ext cx="4572000" cy="677108"/>
          </a:xfrm>
          <a:prstGeom prst="rect">
            <a:avLst/>
          </a:prstGeom>
        </p:spPr>
        <p:txBody>
          <a:bodyPr>
            <a:spAutoFit/>
          </a:bodyPr>
          <a:lstStyle/>
          <a:p>
            <a:r>
              <a:rPr lang="sl-SI" sz="1400" b="1" dirty="0" err="1" smtClean="0"/>
              <a:t>PUT</a:t>
            </a:r>
            <a:r>
              <a:rPr lang="sl-SI" sz="1400" b="1" dirty="0" smtClean="0"/>
              <a:t>- UP ISTRE</a:t>
            </a:r>
            <a:endParaRPr lang="en-US" sz="1400" b="1" dirty="0" smtClean="0"/>
          </a:p>
          <a:p>
            <a:r>
              <a:rPr lang="sl-SI" sz="1200" b="0" dirty="0" smtClean="0"/>
              <a:t>Prostorska ureditev območja- notranjost in primorje Istre</a:t>
            </a:r>
            <a:endParaRPr lang="en-US" sz="1200" b="0" dirty="0" smtClean="0"/>
          </a:p>
          <a:p>
            <a:r>
              <a:rPr lang="sl-SI" sz="1200" b="0" i="1" dirty="0" smtClean="0"/>
              <a:t>Prostorno </a:t>
            </a:r>
            <a:r>
              <a:rPr lang="sl-SI" sz="1200" b="0" i="1" dirty="0" err="1" smtClean="0"/>
              <a:t>uređenje</a:t>
            </a:r>
            <a:r>
              <a:rPr lang="sl-SI" sz="1200" b="0" i="1" dirty="0" smtClean="0"/>
              <a:t> teritorija-</a:t>
            </a:r>
            <a:r>
              <a:rPr lang="sl-SI" sz="1200" b="0" i="1" dirty="0" err="1" smtClean="0"/>
              <a:t>unutrašnjost</a:t>
            </a:r>
            <a:r>
              <a:rPr lang="sl-SI" sz="1200" b="0" i="1" dirty="0" smtClean="0"/>
              <a:t> i </a:t>
            </a:r>
            <a:r>
              <a:rPr lang="sl-SI" sz="1200" b="0" i="1" dirty="0" err="1" smtClean="0"/>
              <a:t>priobalje</a:t>
            </a:r>
            <a:r>
              <a:rPr lang="sl-SI" sz="1200" b="0" i="1" dirty="0" smtClean="0"/>
              <a:t> Istre</a:t>
            </a:r>
            <a:endParaRPr lang="en-US" sz="1200" b="0" dirty="0" smtClean="0"/>
          </a:p>
        </p:txBody>
      </p:sp>
      <p:sp>
        <p:nvSpPr>
          <p:cNvPr id="21" name="Pravokotnik 20"/>
          <p:cNvSpPr/>
          <p:nvPr userDrawn="1"/>
        </p:nvSpPr>
        <p:spPr>
          <a:xfrm>
            <a:off x="8241" y="77724"/>
            <a:ext cx="4572000" cy="830997"/>
          </a:xfrm>
          <a:prstGeom prst="rect">
            <a:avLst/>
          </a:prstGeom>
        </p:spPr>
        <p:txBody>
          <a:bodyPr>
            <a:spAutoFit/>
          </a:bodyPr>
          <a:lstStyle/>
          <a:p>
            <a:endParaRPr lang="sl-SI" b="0" dirty="0" smtClean="0">
              <a:latin typeface="Swis721 LtCn BT" panose="020B0406020202030204" pitchFamily="34" charset="0"/>
              <a:cs typeface="Kalinga" panose="020B0502040204020203" pitchFamily="34" charset="0"/>
            </a:endParaRPr>
          </a:p>
          <a:p>
            <a:r>
              <a:rPr lang="en-US" b="1" dirty="0" smtClean="0">
                <a:latin typeface="Swis721 LtCn BT" panose="020B0406020202030204" pitchFamily="34" charset="0"/>
                <a:cs typeface="Kalinga" panose="020B0502040204020203" pitchFamily="34" charset="0"/>
              </a:rPr>
              <a:t>LJUBLJANA</a:t>
            </a:r>
            <a:r>
              <a:rPr lang="en-US" dirty="0" smtClean="0">
                <a:latin typeface="Swis721 LtCn BT" panose="020B0406020202030204" pitchFamily="34" charset="0"/>
                <a:cs typeface="Kalinga" panose="020B0502040204020203" pitchFamily="34" charset="0"/>
              </a:rPr>
              <a:t> </a:t>
            </a:r>
            <a:endParaRPr lang="sl-SI" dirty="0" smtClean="0">
              <a:latin typeface="Swis721 LtCn BT" panose="020B0406020202030204" pitchFamily="34" charset="0"/>
              <a:cs typeface="Kalinga" panose="020B0502040204020203" pitchFamily="34" charset="0"/>
            </a:endParaRPr>
          </a:p>
          <a:p>
            <a:r>
              <a:rPr lang="sl-SI" sz="1200" i="1" dirty="0" smtClean="0">
                <a:latin typeface="Swis721 LtCn BT" panose="020B0406020202030204" pitchFamily="34" charset="0"/>
                <a:cs typeface="Kalinga" panose="020B0502040204020203" pitchFamily="34" charset="0"/>
              </a:rPr>
              <a:t>25.9.2015</a:t>
            </a:r>
            <a:endParaRPr lang="en-US" sz="1200" i="1" dirty="0">
              <a:latin typeface="Swis721 LtCn BT" panose="020B0406020202030204" pitchFamily="34" charset="0"/>
              <a:cs typeface="Kalinga" panose="020B0502040204020203" pitchFamily="34" charset="0"/>
            </a:endParaRPr>
          </a:p>
        </p:txBody>
      </p:sp>
      <p:cxnSp>
        <p:nvCxnSpPr>
          <p:cNvPr id="22" name="Raven povezovalnik 21"/>
          <p:cNvCxnSpPr/>
          <p:nvPr userDrawn="1"/>
        </p:nvCxnSpPr>
        <p:spPr>
          <a:xfrm>
            <a:off x="8241" y="1557338"/>
            <a:ext cx="1323672" cy="0"/>
          </a:xfrm>
          <a:prstGeom prst="line">
            <a:avLst/>
          </a:prstGeom>
          <a:ln w="38100">
            <a:solidFill>
              <a:srgbClr val="F2F8EC"/>
            </a:solidFill>
          </a:ln>
        </p:spPr>
        <p:style>
          <a:lnRef idx="1">
            <a:schemeClr val="accent1"/>
          </a:lnRef>
          <a:fillRef idx="0">
            <a:schemeClr val="accent1"/>
          </a:fillRef>
          <a:effectRef idx="0">
            <a:schemeClr val="accent1"/>
          </a:effectRef>
          <a:fontRef idx="minor">
            <a:schemeClr val="tx1"/>
          </a:fontRef>
        </p:style>
      </p:cxnSp>
      <p:pic>
        <p:nvPicPr>
          <p:cNvPr id="11" name="Slika 9"/>
          <p:cNvPicPr/>
          <p:nvPr userDrawn="1"/>
        </p:nvPicPr>
        <p:blipFill>
          <a:blip r:embed="rId4"/>
          <a:stretch>
            <a:fillRect/>
          </a:stretch>
        </p:blipFill>
        <p:spPr>
          <a:xfrm>
            <a:off x="-15075" y="908721"/>
            <a:ext cx="1346988" cy="648618"/>
          </a:xfrm>
          <a:prstGeom prst="rect">
            <a:avLst/>
          </a:prstGeom>
        </p:spPr>
      </p:pic>
    </p:spTree>
    <p:extLst>
      <p:ext uri="{BB962C8B-B14F-4D97-AF65-F5344CB8AC3E}">
        <p14:creationId xmlns:p14="http://schemas.microsoft.com/office/powerpoint/2010/main" val="1495904066"/>
      </p:ext>
    </p:extLst>
  </p:cSld>
  <p:clrMap bg1="lt1" tx1="dk1" bg2="lt2" tx2="dk2" accent1="accent1" accent2="accent2" accent3="accent3" accent4="accent4" accent5="accent5" accent6="accent6" hlink="hlink" folHlink="folHlink"/>
  <p:sldLayoutIdLst>
    <p:sldLayoutId id="2147483652" r:id="rId1"/>
    <p:sldLayoutId id="2147483657"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df"/><Relationship Id="rId3" Type="http://schemas.openxmlformats.org/officeDocument/2006/relationships/image" Target="../media/image3.jpeg"/><Relationship Id="rId7"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9.jpeg"/><Relationship Id="rId5" Type="http://schemas.openxmlformats.org/officeDocument/2006/relationships/image" Target="../media/image1.png"/><Relationship Id="rId10" Type="http://schemas.openxmlformats.org/officeDocument/2006/relationships/image" Target="../media/image8.jpeg"/><Relationship Id="rId4" Type="http://schemas.openxmlformats.org/officeDocument/2006/relationships/image" Target="../media/image4.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hyperlink" Target="#_Toc427587766"/><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slov 2"/>
          <p:cNvSpPr>
            <a:spLocks noGrp="1"/>
          </p:cNvSpPr>
          <p:nvPr>
            <p:ph type="subTitle" idx="1"/>
          </p:nvPr>
        </p:nvSpPr>
        <p:spPr>
          <a:xfrm>
            <a:off x="418506" y="2160672"/>
            <a:ext cx="8384555" cy="3019805"/>
          </a:xfrm>
        </p:spPr>
        <p:txBody>
          <a:bodyPr>
            <a:normAutofit/>
          </a:bodyPr>
          <a:lstStyle/>
          <a:p>
            <a:r>
              <a:rPr lang="sl-SI" sz="1514" dirty="0" smtClean="0"/>
              <a:t>25.9.2015, Univerza v Ljubljani Fakulteta za arhitekturo, Zoisova 12, Plečnikova predavalnica</a:t>
            </a:r>
            <a:endParaRPr lang="en-US" sz="1514" dirty="0" smtClean="0"/>
          </a:p>
          <a:p>
            <a:r>
              <a:rPr lang="sl-SI" sz="1514" dirty="0" smtClean="0"/>
              <a:t>Sestanek hrvaških in slovenskih izvajalcev strokovnih študij</a:t>
            </a:r>
            <a:endParaRPr lang="en-US" sz="1514" dirty="0" smtClean="0"/>
          </a:p>
          <a:p>
            <a:r>
              <a:rPr lang="sl-SI" sz="1514" i="1" dirty="0" smtClean="0"/>
              <a:t>25.9.2015, Fakultet za arhitekturu Sveučilišta u Ljubljani, Zoisova 12,  Plečnikova predavaonica</a:t>
            </a:r>
            <a:endParaRPr lang="en-US" sz="1514" dirty="0" smtClean="0"/>
          </a:p>
          <a:p>
            <a:r>
              <a:rPr lang="sl-SI" sz="1514" i="1" dirty="0" smtClean="0"/>
              <a:t>Sastanak hrvatskih i slovenskih izvoditelja stručnih studija</a:t>
            </a:r>
            <a:endParaRPr lang="en-US" sz="1514" dirty="0" smtClean="0"/>
          </a:p>
          <a:p>
            <a:r>
              <a:rPr lang="sl-SI" sz="2000" b="1" dirty="0" smtClean="0"/>
              <a:t> </a:t>
            </a:r>
            <a:endParaRPr lang="en-US" sz="2000" dirty="0" smtClean="0"/>
          </a:p>
          <a:p>
            <a:r>
              <a:rPr lang="sl-SI" sz="2000" b="1" dirty="0" smtClean="0"/>
              <a:t>PUT- UP ISTRE</a:t>
            </a:r>
            <a:endParaRPr lang="en-US" sz="2000" dirty="0" smtClean="0"/>
          </a:p>
          <a:p>
            <a:r>
              <a:rPr lang="sl-SI" sz="2000" b="1" dirty="0" smtClean="0"/>
              <a:t>Prostorska ureditev območja- notranjost in primorje Istre</a:t>
            </a:r>
            <a:endParaRPr lang="en-US" sz="2000" dirty="0" smtClean="0"/>
          </a:p>
          <a:p>
            <a:r>
              <a:rPr lang="sl-SI" sz="2000" b="1" i="1" dirty="0" smtClean="0"/>
              <a:t>Prostorno uređenje teritorija-unutrašnjost i priobalje Istre</a:t>
            </a:r>
            <a:endParaRPr lang="en-US" sz="2000" dirty="0" smtClean="0"/>
          </a:p>
          <a:p>
            <a:endParaRPr lang="sl-SI" dirty="0"/>
          </a:p>
        </p:txBody>
      </p:sp>
      <p:pic>
        <p:nvPicPr>
          <p:cNvPr id="1026" name="Slika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00641" y="521946"/>
            <a:ext cx="2306508" cy="674545"/>
          </a:xfrm>
          <a:prstGeom prst="rect">
            <a:avLst/>
          </a:prstGeom>
          <a:noFill/>
          <a:extLst>
            <a:ext uri="{909E8E84-426E-40DD-AFC4-6F175D3DCCD1}">
              <a14:hiddenFill xmlns:a14="http://schemas.microsoft.com/office/drawing/2010/main">
                <a:solidFill>
                  <a:srgbClr val="FFFFFF"/>
                </a:solidFill>
              </a14:hiddenFill>
            </a:ext>
          </a:extLst>
        </p:spPr>
      </p:pic>
      <p:pic>
        <p:nvPicPr>
          <p:cNvPr id="1025" name="Slika 2" descr="NV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0127" y="1398235"/>
            <a:ext cx="3111960" cy="3601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sp>
        <p:nvSpPr>
          <p:cNvPr id="7" name="Rectangle 4"/>
          <p:cNvSpPr>
            <a:spLocks noChangeArrowheads="1"/>
          </p:cNvSpPr>
          <p:nvPr/>
        </p:nvSpPr>
        <p:spPr bwMode="auto">
          <a:xfrm>
            <a:off x="0" y="1047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sl-SI"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en-GB" altLang="sl-SI"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0" y="14192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sl-SI" sz="11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en-GB" altLang="sl-SI" sz="1800" b="0" i="0" u="none" strike="noStrike" cap="none" normalizeH="0" baseline="0" dirty="0" smtClean="0">
              <a:ln>
                <a:noFill/>
              </a:ln>
              <a:solidFill>
                <a:schemeClr val="tx1"/>
              </a:solidFill>
              <a:effectLst/>
              <a:latin typeface="Arial" panose="020B0604020202020204" pitchFamily="34" charset="0"/>
            </a:endParaRPr>
          </a:p>
        </p:txBody>
      </p:sp>
      <p:pic>
        <p:nvPicPr>
          <p:cNvPr id="1030" name="Picture 6" descr="LogotipUL_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5844" y="181440"/>
            <a:ext cx="1284019" cy="1284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Slika 9"/>
          <p:cNvPicPr/>
          <p:nvPr/>
        </p:nvPicPr>
        <p:blipFill>
          <a:blip r:embed="rId5"/>
          <a:stretch>
            <a:fillRect/>
          </a:stretch>
        </p:blipFill>
        <p:spPr>
          <a:xfrm>
            <a:off x="921028" y="482906"/>
            <a:ext cx="2614628" cy="1133288"/>
          </a:xfrm>
          <a:prstGeom prst="rect">
            <a:avLst/>
          </a:prstGeom>
        </p:spPr>
      </p:pic>
      <p:pic>
        <p:nvPicPr>
          <p:cNvPr id="12" name="Picture 11" descr="::::::::private:var:folders:Tb:Tb3AvPY+FX8exSMvwf6LpE+++TI:-Tmp-:com.apple.mail.drag-T0x8104d0.tmp.qjjkAE:Zavod-logo.jpg"/>
          <p:cNvPicPr/>
          <p:nvPr/>
        </p:nvPicPr>
        <p:blipFill>
          <a:blip r:embed="rId6"/>
          <a:srcRect/>
          <a:stretch>
            <a:fillRect/>
          </a:stretch>
        </p:blipFill>
        <p:spPr bwMode="auto">
          <a:xfrm>
            <a:off x="998371" y="5857248"/>
            <a:ext cx="2179287" cy="363331"/>
          </a:xfrm>
          <a:prstGeom prst="rect">
            <a:avLst/>
          </a:prstGeom>
          <a:noFill/>
          <a:ln w="9525">
            <a:noFill/>
            <a:miter lim="800000"/>
            <a:headEnd/>
            <a:tailEnd/>
          </a:ln>
        </p:spPr>
      </p:pic>
      <p:pic>
        <p:nvPicPr>
          <p:cNvPr id="13" name="Picture 12" descr="::::::::private:var:folders:Tb:Tb3AvPY+FX8exSMvwf6LpE+++TI:-Tmp-:com.apple.mail.drag-T0x8104d0.tmp.I6Jc2s:MOK-logo.jpg"/>
          <p:cNvPicPr/>
          <p:nvPr/>
        </p:nvPicPr>
        <p:blipFill>
          <a:blip r:embed="rId7"/>
          <a:srcRect/>
          <a:stretch>
            <a:fillRect/>
          </a:stretch>
        </p:blipFill>
        <p:spPr bwMode="auto">
          <a:xfrm>
            <a:off x="3638366" y="5628907"/>
            <a:ext cx="862510" cy="596705"/>
          </a:xfrm>
          <a:prstGeom prst="rect">
            <a:avLst/>
          </a:prstGeom>
          <a:noFill/>
          <a:ln w="9525">
            <a:noFill/>
            <a:miter lim="800000"/>
            <a:headEnd/>
            <a:tailEnd/>
          </a:ln>
        </p:spPr>
      </p:pic>
      <p:pic>
        <p:nvPicPr>
          <p:cNvPr id="14" name="Picture 13" descr="::::::::private:var:folders:Tb:Tb3AvPY+FX8exSMvwf6LpE+++TI:-Tmp-:com.apple.mail.drag-T0x8104d0.tmp.zVadgE:Grb_ Grad Pula_vektorski.pdf"/>
          <p:cNvPicPr/>
          <p:nvPr/>
        </p:nvPicPr>
        <mc:AlternateContent xmlns:mc="http://schemas.openxmlformats.org/markup-compatibility/2006">
          <mc:Choice xmlns:ma="http://schemas.microsoft.com/office/mac/drawingml/2008/main" xmlns:mv="urn:schemas-microsoft-com:mac:vml" xmlns="" Requires="ma">
            <p:blipFill>
              <a:blip r:embed="rId8"/>
              <a:srcRect l="18357" t="23348" r="23234" b="24154"/>
              <a:stretch>
                <a:fillRect/>
              </a:stretch>
            </p:blipFill>
          </mc:Choice>
          <mc:Fallback>
            <p:blipFill>
              <a:blip r:embed="rId9"/>
              <a:srcRect l="18357" t="23348" r="23234" b="24154"/>
              <a:stretch>
                <a:fillRect/>
              </a:stretch>
            </p:blipFill>
          </mc:Fallback>
        </mc:AlternateContent>
        <p:spPr bwMode="auto">
          <a:xfrm>
            <a:off x="4882383" y="5569245"/>
            <a:ext cx="579364" cy="660205"/>
          </a:xfrm>
          <a:prstGeom prst="rect">
            <a:avLst/>
          </a:prstGeom>
          <a:noFill/>
          <a:ln w="9525">
            <a:noFill/>
            <a:miter lim="800000"/>
            <a:headEnd/>
            <a:tailEnd/>
          </a:ln>
        </p:spPr>
      </p:pic>
      <p:pic>
        <p:nvPicPr>
          <p:cNvPr id="15" name="Picture 14" descr="::::::::private:var:folders:Tb:Tb3AvPY+FX8exSMvwf6LpE+++TI:-Tmp-:com.apple.mail.drag-T0x8104d0.tmp.KnzEzB:LOGO-RRC-JPG.JPG"/>
          <p:cNvPicPr/>
          <p:nvPr/>
        </p:nvPicPr>
        <p:blipFill>
          <a:blip r:embed="rId10"/>
          <a:srcRect/>
          <a:stretch>
            <a:fillRect/>
          </a:stretch>
        </p:blipFill>
        <p:spPr bwMode="auto">
          <a:xfrm>
            <a:off x="5975085" y="5617797"/>
            <a:ext cx="766306" cy="591016"/>
          </a:xfrm>
          <a:prstGeom prst="rect">
            <a:avLst/>
          </a:prstGeom>
          <a:noFill/>
          <a:ln w="9525">
            <a:noFill/>
            <a:miter lim="800000"/>
            <a:headEnd/>
            <a:tailEnd/>
          </a:ln>
        </p:spPr>
      </p:pic>
      <p:pic>
        <p:nvPicPr>
          <p:cNvPr id="17" name="Picture 16" descr="::::::::private:var:folders:Tb:Tb3AvPY+FX8exSMvwf6LpE+++TI:-Tmp-:com.apple.mail.drag:logo_Grad Buzet_PLAVI.jpg"/>
          <p:cNvPicPr/>
          <p:nvPr/>
        </p:nvPicPr>
        <p:blipFill>
          <a:blip r:embed="rId11"/>
          <a:srcRect/>
          <a:stretch>
            <a:fillRect/>
          </a:stretch>
        </p:blipFill>
        <p:spPr bwMode="auto">
          <a:xfrm>
            <a:off x="7197641" y="5858647"/>
            <a:ext cx="972640" cy="276790"/>
          </a:xfrm>
          <a:prstGeom prst="rect">
            <a:avLst/>
          </a:prstGeom>
          <a:noFill/>
          <a:ln w="9525">
            <a:noFill/>
            <a:miter lim="800000"/>
            <a:headEnd/>
            <a:tailEnd/>
          </a:ln>
        </p:spPr>
      </p:pic>
    </p:spTree>
    <p:extLst>
      <p:ext uri="{BB962C8B-B14F-4D97-AF65-F5344CB8AC3E}">
        <p14:creationId xmlns:p14="http://schemas.microsoft.com/office/powerpoint/2010/main" val="100487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slov 2"/>
          <p:cNvSpPr>
            <a:spLocks noGrp="1"/>
          </p:cNvSpPr>
          <p:nvPr>
            <p:ph type="subTitle" idx="1"/>
          </p:nvPr>
        </p:nvSpPr>
        <p:spPr>
          <a:xfrm>
            <a:off x="1692275" y="1557586"/>
            <a:ext cx="6400800" cy="1752600"/>
          </a:xfrm>
        </p:spPr>
        <p:txBody>
          <a:bodyPr>
            <a:normAutofit fontScale="25000" lnSpcReduction="20000"/>
          </a:bodyPr>
          <a:lstStyle/>
          <a:p>
            <a:pPr algn="l"/>
            <a:endParaRPr lang="en-US" sz="5600" b="1" u="sng" dirty="0">
              <a:solidFill>
                <a:schemeClr val="tx1"/>
              </a:solidFill>
            </a:endParaRPr>
          </a:p>
          <a:p>
            <a:pPr algn="l"/>
            <a:r>
              <a:rPr lang="sl-SI" sz="5600" b="1" dirty="0">
                <a:solidFill>
                  <a:schemeClr val="tx1"/>
                </a:solidFill>
              </a:rPr>
              <a:t>2 	         RAZVOJNI TRENDI </a:t>
            </a:r>
            <a:endParaRPr lang="en-US" sz="5600" b="1" dirty="0">
              <a:solidFill>
                <a:schemeClr val="tx1"/>
              </a:solidFill>
            </a:endParaRPr>
          </a:p>
          <a:p>
            <a:pPr algn="l"/>
            <a:r>
              <a:rPr lang="sl-SI" sz="5600" dirty="0">
                <a:solidFill>
                  <a:schemeClr val="tx1"/>
                </a:solidFill>
              </a:rPr>
              <a:t>2.1 	         Programski razvoj, vnos novih trendov, mreženje po tipologiji</a:t>
            </a:r>
            <a:endParaRPr lang="en-US" sz="5600" dirty="0">
              <a:solidFill>
                <a:schemeClr val="tx1"/>
              </a:solidFill>
            </a:endParaRPr>
          </a:p>
          <a:p>
            <a:pPr algn="l"/>
            <a:r>
              <a:rPr lang="sl-SI" sz="5600" dirty="0">
                <a:solidFill>
                  <a:schemeClr val="tx1"/>
                </a:solidFill>
              </a:rPr>
              <a:t>2.2 	         Prostorski razvoj, širitve na obstoječih lokacijah, nove lokacije</a:t>
            </a:r>
            <a:endParaRPr lang="en-US" sz="5600" dirty="0">
              <a:solidFill>
                <a:schemeClr val="tx1"/>
              </a:solidFill>
            </a:endParaRPr>
          </a:p>
          <a:p>
            <a:pPr algn="l"/>
            <a:r>
              <a:rPr lang="sl-SI" sz="5600" dirty="0">
                <a:solidFill>
                  <a:schemeClr val="tx1"/>
                </a:solidFill>
              </a:rPr>
              <a:t>2.3 	         Alokacija poslovanja (selitev na poslovno konkurenčnejše lokacije)</a:t>
            </a:r>
            <a:endParaRPr lang="en-US" sz="5600" dirty="0">
              <a:solidFill>
                <a:schemeClr val="tx1"/>
              </a:solidFill>
            </a:endParaRPr>
          </a:p>
          <a:p>
            <a:pPr algn="l"/>
            <a:r>
              <a:rPr lang="sl-SI" sz="5600" dirty="0">
                <a:solidFill>
                  <a:schemeClr val="tx1"/>
                </a:solidFill>
                <a:hlinkClick r:id="rId2" action="ppaction://hlinkfile"/>
              </a:rPr>
              <a:t> </a:t>
            </a:r>
            <a:endParaRPr lang="en-US" sz="5600" dirty="0">
              <a:solidFill>
                <a:schemeClr val="tx1"/>
              </a:solidFill>
            </a:endParaRPr>
          </a:p>
          <a:p>
            <a:pPr algn="l"/>
            <a:r>
              <a:rPr lang="sl-SI" sz="5600" b="1" dirty="0">
                <a:solidFill>
                  <a:schemeClr val="tx1"/>
                </a:solidFill>
              </a:rPr>
              <a:t>3	        ŠIRŠI REGIONALNI VIDIK (IT-SLO-</a:t>
            </a:r>
            <a:r>
              <a:rPr lang="sl-SI" sz="5600" b="1" dirty="0" err="1">
                <a:solidFill>
                  <a:schemeClr val="tx1"/>
                </a:solidFill>
              </a:rPr>
              <a:t>HR</a:t>
            </a:r>
            <a:r>
              <a:rPr lang="sl-SI" sz="5600" b="1" dirty="0">
                <a:solidFill>
                  <a:schemeClr val="tx1"/>
                </a:solidFill>
              </a:rPr>
              <a:t>)</a:t>
            </a:r>
            <a:endParaRPr lang="en-US" sz="5600" b="1" dirty="0">
              <a:solidFill>
                <a:schemeClr val="tx1"/>
              </a:solidFill>
            </a:endParaRPr>
          </a:p>
          <a:p>
            <a:pPr algn="l"/>
            <a:r>
              <a:rPr lang="sl-SI" sz="5600" dirty="0">
                <a:solidFill>
                  <a:schemeClr val="tx1"/>
                </a:solidFill>
              </a:rPr>
              <a:t>3.1 	        Sistem definiranja območij v IT in </a:t>
            </a:r>
            <a:r>
              <a:rPr lang="sl-SI" sz="5600" dirty="0" err="1">
                <a:solidFill>
                  <a:schemeClr val="tx1"/>
                </a:solidFill>
              </a:rPr>
              <a:t>HR</a:t>
            </a:r>
            <a:r>
              <a:rPr lang="sl-SI" sz="5600" dirty="0">
                <a:solidFill>
                  <a:schemeClr val="tx1"/>
                </a:solidFill>
              </a:rPr>
              <a:t>, ocena kompatibilnosti</a:t>
            </a:r>
            <a:endParaRPr lang="en-US" sz="5600" dirty="0">
              <a:solidFill>
                <a:schemeClr val="tx1"/>
              </a:solidFill>
            </a:endParaRPr>
          </a:p>
          <a:p>
            <a:pPr algn="l"/>
            <a:r>
              <a:rPr lang="sl-SI" sz="5600" dirty="0">
                <a:solidFill>
                  <a:schemeClr val="tx1"/>
                </a:solidFill>
              </a:rPr>
              <a:t>3.2 	        Poslovna okolja v širšem prostoru </a:t>
            </a:r>
            <a:endParaRPr lang="en-US" sz="5600" dirty="0">
              <a:solidFill>
                <a:schemeClr val="tx1"/>
              </a:solidFill>
            </a:endParaRPr>
          </a:p>
          <a:p>
            <a:pPr algn="l"/>
            <a:r>
              <a:rPr lang="sl-SI" sz="5600" dirty="0">
                <a:solidFill>
                  <a:schemeClr val="tx1"/>
                </a:solidFill>
              </a:rPr>
              <a:t>3.3 	        Potenciali v regiji </a:t>
            </a:r>
            <a:endParaRPr lang="en-US" sz="5600" dirty="0">
              <a:solidFill>
                <a:schemeClr val="tx1"/>
              </a:solidFill>
            </a:endParaRPr>
          </a:p>
          <a:p>
            <a:pPr algn="l"/>
            <a:r>
              <a:rPr lang="sl-SI" sz="5600" dirty="0">
                <a:solidFill>
                  <a:schemeClr val="tx1"/>
                </a:solidFill>
                <a:hlinkClick r:id="rId2" action="ppaction://hlinkfile"/>
              </a:rPr>
              <a:t> </a:t>
            </a:r>
            <a:endParaRPr lang="en-US" sz="5600" dirty="0">
              <a:solidFill>
                <a:schemeClr val="tx1"/>
              </a:solidFill>
            </a:endParaRPr>
          </a:p>
          <a:p>
            <a:pPr algn="l"/>
            <a:r>
              <a:rPr lang="sl-SI" sz="5600" b="1" dirty="0">
                <a:solidFill>
                  <a:schemeClr val="tx1"/>
                </a:solidFill>
              </a:rPr>
              <a:t>4 	        RAZVOJNE PROSTORSKE POTREBE </a:t>
            </a:r>
            <a:endParaRPr lang="en-US" sz="5600" b="1" dirty="0">
              <a:solidFill>
                <a:schemeClr val="tx1"/>
              </a:solidFill>
            </a:endParaRPr>
          </a:p>
          <a:p>
            <a:pPr algn="l"/>
            <a:r>
              <a:rPr lang="sl-SI" sz="5600" dirty="0">
                <a:solidFill>
                  <a:schemeClr val="tx1"/>
                </a:solidFill>
              </a:rPr>
              <a:t>4.1 	        Obstoječe stanje in prognoza</a:t>
            </a:r>
            <a:endParaRPr lang="en-US" sz="5600" dirty="0">
              <a:solidFill>
                <a:schemeClr val="tx1"/>
              </a:solidFill>
            </a:endParaRPr>
          </a:p>
          <a:p>
            <a:pPr algn="l"/>
            <a:r>
              <a:rPr lang="sl-SI" sz="5600" dirty="0">
                <a:solidFill>
                  <a:schemeClr val="tx1"/>
                </a:solidFill>
              </a:rPr>
              <a:t>4.2 	        Lokacije in površine </a:t>
            </a:r>
            <a:endParaRPr lang="en-US" sz="5600" dirty="0">
              <a:solidFill>
                <a:schemeClr val="tx1"/>
              </a:solidFill>
            </a:endParaRPr>
          </a:p>
          <a:p>
            <a:pPr algn="l"/>
            <a:r>
              <a:rPr lang="sl-SI" sz="5600" dirty="0">
                <a:solidFill>
                  <a:schemeClr val="tx1"/>
                </a:solidFill>
              </a:rPr>
              <a:t>4.3 	        Pobude </a:t>
            </a:r>
            <a:endParaRPr lang="en-US" sz="5600" dirty="0">
              <a:solidFill>
                <a:schemeClr val="tx1"/>
              </a:solidFill>
            </a:endParaRPr>
          </a:p>
          <a:p>
            <a:pPr algn="l"/>
            <a:r>
              <a:rPr lang="sl-SI" sz="5600" dirty="0">
                <a:solidFill>
                  <a:schemeClr val="tx1"/>
                </a:solidFill>
                <a:hlinkClick r:id="rId2" action="ppaction://hlinkfile"/>
              </a:rPr>
              <a:t> </a:t>
            </a:r>
            <a:endParaRPr lang="en-US" sz="5600" dirty="0">
              <a:solidFill>
                <a:schemeClr val="tx1"/>
              </a:solidFill>
            </a:endParaRPr>
          </a:p>
          <a:p>
            <a:pPr algn="l"/>
            <a:r>
              <a:rPr lang="sl-SI" sz="5600" b="1" dirty="0">
                <a:solidFill>
                  <a:schemeClr val="tx1"/>
                </a:solidFill>
              </a:rPr>
              <a:t>5	       REZULTATI </a:t>
            </a:r>
            <a:endParaRPr lang="en-US" sz="5600" b="1" dirty="0">
              <a:solidFill>
                <a:schemeClr val="tx1"/>
              </a:solidFill>
            </a:endParaRPr>
          </a:p>
          <a:p>
            <a:pPr algn="l"/>
            <a:r>
              <a:rPr lang="sl-SI" sz="5600" dirty="0">
                <a:solidFill>
                  <a:schemeClr val="tx1"/>
                </a:solidFill>
              </a:rPr>
              <a:t>5.1 	       Morje, priobalni pas, zaledje</a:t>
            </a:r>
            <a:endParaRPr lang="en-US" sz="5600" dirty="0">
              <a:solidFill>
                <a:schemeClr val="tx1"/>
              </a:solidFill>
            </a:endParaRPr>
          </a:p>
          <a:p>
            <a:pPr algn="l"/>
            <a:r>
              <a:rPr lang="sl-SI" sz="5600" dirty="0">
                <a:solidFill>
                  <a:schemeClr val="tx1"/>
                </a:solidFill>
              </a:rPr>
              <a:t>5.1  	       Vsebine/tipologija</a:t>
            </a:r>
            <a:endParaRPr lang="en-US" sz="5600" dirty="0">
              <a:solidFill>
                <a:schemeClr val="tx1"/>
              </a:solidFill>
            </a:endParaRPr>
          </a:p>
          <a:p>
            <a:pPr algn="l"/>
            <a:r>
              <a:rPr lang="sl-SI" sz="5600" dirty="0">
                <a:solidFill>
                  <a:schemeClr val="tx1"/>
                </a:solidFill>
              </a:rPr>
              <a:t>5.2 	       Kapacitete glede na izbor lokacije/programa</a:t>
            </a:r>
            <a:endParaRPr lang="en-US" sz="5600" dirty="0">
              <a:solidFill>
                <a:schemeClr val="tx1"/>
              </a:solidFill>
            </a:endParaRPr>
          </a:p>
          <a:p>
            <a:pPr algn="l"/>
            <a:r>
              <a:rPr lang="sl-SI" sz="5600" dirty="0">
                <a:solidFill>
                  <a:schemeClr val="tx1"/>
                </a:solidFill>
              </a:rPr>
              <a:t>5.4 	       Medpanožne sinergije (kmetijstvo, </a:t>
            </a:r>
            <a:r>
              <a:rPr lang="sl-SI" sz="5600" dirty="0" err="1">
                <a:solidFill>
                  <a:schemeClr val="tx1"/>
                </a:solidFill>
              </a:rPr>
              <a:t>gospodartsvo</a:t>
            </a:r>
            <a:r>
              <a:rPr lang="sl-SI" sz="5600" dirty="0">
                <a:solidFill>
                  <a:schemeClr val="tx1"/>
                </a:solidFill>
              </a:rPr>
              <a:t>, dediščina,...)</a:t>
            </a:r>
            <a:endParaRPr lang="en-US" sz="5600" dirty="0">
              <a:solidFill>
                <a:schemeClr val="tx1"/>
              </a:solidFill>
            </a:endParaRPr>
          </a:p>
          <a:p>
            <a:pPr algn="l"/>
            <a:r>
              <a:rPr lang="sl-SI" sz="5600" dirty="0">
                <a:solidFill>
                  <a:schemeClr val="tx1"/>
                </a:solidFill>
              </a:rPr>
              <a:t>5.5 	       Čezmejno sodelovanje</a:t>
            </a:r>
            <a:endParaRPr lang="en-US" sz="5600" dirty="0">
              <a:solidFill>
                <a:schemeClr val="tx1"/>
              </a:solidFill>
            </a:endParaRPr>
          </a:p>
          <a:p>
            <a:endParaRPr lang="en-US" dirty="0"/>
          </a:p>
        </p:txBody>
      </p:sp>
    </p:spTree>
    <p:extLst>
      <p:ext uri="{BB962C8B-B14F-4D97-AF65-F5344CB8AC3E}">
        <p14:creationId xmlns:p14="http://schemas.microsoft.com/office/powerpoint/2010/main" val="1620546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1699029" y="692696"/>
            <a:ext cx="8489595" cy="5901700"/>
          </a:xfrm>
        </p:spPr>
        <p:txBody>
          <a:bodyPr>
            <a:normAutofit fontScale="92500" lnSpcReduction="20000"/>
          </a:bodyPr>
          <a:lstStyle/>
          <a:p>
            <a:pPr marL="0" indent="0">
              <a:buNone/>
            </a:pPr>
            <a:r>
              <a:rPr lang="sl-SI" sz="1600" b="1" dirty="0" smtClean="0"/>
              <a:t>Naslov programa:	</a:t>
            </a:r>
            <a:r>
              <a:rPr lang="sl-SI" sz="1600" b="1" dirty="0" smtClean="0">
                <a:solidFill>
                  <a:schemeClr val="accent5">
                    <a:lumMod val="60000"/>
                    <a:lumOff val="40000"/>
                  </a:schemeClr>
                </a:solidFill>
              </a:rPr>
              <a:t>Operativni program Slovenija – Hrvaška 2007-2013 (3. javni razpis)</a:t>
            </a:r>
          </a:p>
          <a:p>
            <a:pPr>
              <a:buNone/>
            </a:pPr>
            <a:endParaRPr lang="sl-SI" sz="1600" dirty="0" smtClean="0"/>
          </a:p>
          <a:p>
            <a:pPr>
              <a:buNone/>
            </a:pPr>
            <a:r>
              <a:rPr lang="sl-SI" sz="1600" b="1" dirty="0" smtClean="0"/>
              <a:t>Naslov projekta:	</a:t>
            </a:r>
            <a:r>
              <a:rPr lang="sl-SI" sz="1600" b="1" dirty="0" smtClean="0">
                <a:solidFill>
                  <a:schemeClr val="accent5">
                    <a:lumMod val="60000"/>
                    <a:lumOff val="40000"/>
                  </a:schemeClr>
                </a:solidFill>
              </a:rPr>
              <a:t>Prostorska ureditev območja – notranjost in primorje Istre</a:t>
            </a:r>
          </a:p>
          <a:p>
            <a:pPr>
              <a:buNone/>
            </a:pPr>
            <a:r>
              <a:rPr lang="sl-SI" sz="1600" b="1" i="1" dirty="0" smtClean="0">
                <a:solidFill>
                  <a:schemeClr val="accent5">
                    <a:lumMod val="60000"/>
                    <a:lumOff val="40000"/>
                  </a:schemeClr>
                </a:solidFill>
              </a:rPr>
              <a:t>			Prostorno uređenje teritorija-unutrašnjost i priobalje Istre</a:t>
            </a:r>
            <a:r>
              <a:rPr lang="sl-SI" sz="1600" b="1" dirty="0" smtClean="0">
                <a:solidFill>
                  <a:schemeClr val="accent1"/>
                </a:solidFill>
              </a:rPr>
              <a:t>		</a:t>
            </a:r>
          </a:p>
          <a:p>
            <a:pPr marL="0" indent="0">
              <a:buNone/>
            </a:pPr>
            <a:endParaRPr lang="sl-SI" sz="1600" b="1" dirty="0" smtClean="0"/>
          </a:p>
          <a:p>
            <a:pPr marL="0" indent="0">
              <a:buNone/>
            </a:pPr>
            <a:r>
              <a:rPr lang="sl-SI" sz="1600" b="1" dirty="0" smtClean="0"/>
              <a:t>Akronim:</a:t>
            </a:r>
            <a:r>
              <a:rPr lang="sl-SI" sz="1600" dirty="0" smtClean="0"/>
              <a:t>		</a:t>
            </a:r>
            <a:r>
              <a:rPr lang="sl-SI" sz="1600" b="1" dirty="0" smtClean="0">
                <a:solidFill>
                  <a:schemeClr val="accent5">
                    <a:lumMod val="60000"/>
                    <a:lumOff val="40000"/>
                  </a:schemeClr>
                </a:solidFill>
              </a:rPr>
              <a:t>PUT-UP ISTRE</a:t>
            </a:r>
            <a:endParaRPr lang="sl-SI" sz="1600" dirty="0" smtClean="0"/>
          </a:p>
          <a:p>
            <a:pPr marL="0" indent="0">
              <a:buNone/>
            </a:pPr>
            <a:r>
              <a:rPr lang="sl-SI" sz="1600" dirty="0" smtClean="0"/>
              <a:t>-----------------------------------------------------------------------------------------------------------------------------------</a:t>
            </a:r>
          </a:p>
          <a:p>
            <a:pPr marL="0" indent="0">
              <a:buNone/>
            </a:pPr>
            <a:r>
              <a:rPr lang="sl-SI" sz="1600" b="1" dirty="0"/>
              <a:t>Projektno </a:t>
            </a:r>
            <a:r>
              <a:rPr lang="sl-SI" sz="1600" b="1" dirty="0" smtClean="0"/>
              <a:t>partnerstvo:</a:t>
            </a:r>
            <a:r>
              <a:rPr lang="sl-SI" sz="1600" b="1" i="1" dirty="0" smtClean="0"/>
              <a:t/>
            </a:r>
            <a:br>
              <a:rPr lang="sl-SI" sz="1600" b="1" i="1" dirty="0" smtClean="0"/>
            </a:br>
            <a:r>
              <a:rPr lang="sl-SI" sz="1600" dirty="0" smtClean="0"/>
              <a:t/>
            </a:r>
            <a:br>
              <a:rPr lang="sl-SI" sz="1600" dirty="0" smtClean="0"/>
            </a:br>
            <a:r>
              <a:rPr lang="sl-SI" sz="1600" dirty="0" smtClean="0"/>
              <a:t>PP1	Zavod </a:t>
            </a:r>
            <a:r>
              <a:rPr lang="sl-SI" sz="1600" dirty="0"/>
              <a:t>za prostorsko ureditev Istarske županije, </a:t>
            </a:r>
            <a:r>
              <a:rPr lang="sl-SI" sz="1600" b="1" dirty="0"/>
              <a:t>Vodilni partner</a:t>
            </a:r>
            <a:r>
              <a:rPr lang="sl-SI" sz="1600" b="1" dirty="0" smtClean="0"/>
              <a:t/>
            </a:r>
            <a:br>
              <a:rPr lang="sl-SI" sz="1600" b="1" dirty="0" smtClean="0"/>
            </a:br>
            <a:r>
              <a:rPr lang="sl-SI" sz="1600" b="1" dirty="0" smtClean="0"/>
              <a:t>    	</a:t>
            </a:r>
            <a:r>
              <a:rPr lang="en-US" sz="1600" i="1" dirty="0" err="1" smtClean="0"/>
              <a:t>Zavod</a:t>
            </a:r>
            <a:r>
              <a:rPr lang="en-US" sz="1600" i="1" dirty="0" smtClean="0"/>
              <a:t> </a:t>
            </a:r>
            <a:r>
              <a:rPr lang="en-US" sz="1600" i="1" dirty="0" err="1" smtClean="0"/>
              <a:t>za</a:t>
            </a:r>
            <a:r>
              <a:rPr lang="en-US" sz="1600" i="1" dirty="0" smtClean="0"/>
              <a:t> </a:t>
            </a:r>
            <a:r>
              <a:rPr lang="en-US" sz="1600" i="1" dirty="0" err="1" smtClean="0"/>
              <a:t>prostorno</a:t>
            </a:r>
            <a:r>
              <a:rPr lang="en-US" sz="1600" i="1" dirty="0" smtClean="0"/>
              <a:t> </a:t>
            </a:r>
            <a:r>
              <a:rPr lang="en-US" sz="1600" i="1" dirty="0" err="1" smtClean="0"/>
              <a:t>uređenje</a:t>
            </a:r>
            <a:r>
              <a:rPr lang="en-US" sz="1600" i="1" dirty="0" smtClean="0"/>
              <a:t> </a:t>
            </a:r>
            <a:r>
              <a:rPr lang="en-US" sz="1600" i="1" dirty="0" err="1" smtClean="0"/>
              <a:t>Istarske</a:t>
            </a:r>
            <a:r>
              <a:rPr lang="en-US" sz="1600" i="1" dirty="0" smtClean="0"/>
              <a:t> </a:t>
            </a:r>
            <a:r>
              <a:rPr lang="en-US" sz="1600" i="1" dirty="0" err="1" smtClean="0"/>
              <a:t>županije</a:t>
            </a:r>
            <a:r>
              <a:rPr lang="en-US" sz="1600" dirty="0" smtClean="0"/>
              <a:t> </a:t>
            </a:r>
          </a:p>
          <a:p>
            <a:pPr marL="0" indent="0">
              <a:spcBef>
                <a:spcPts val="0"/>
              </a:spcBef>
              <a:buNone/>
            </a:pPr>
            <a:r>
              <a:rPr lang="sl-SI" sz="1600" dirty="0" smtClean="0"/>
              <a:t/>
            </a:r>
            <a:br>
              <a:rPr lang="sl-SI" sz="1600" dirty="0" smtClean="0"/>
            </a:br>
            <a:r>
              <a:rPr lang="sl-SI" sz="1600" dirty="0" smtClean="0"/>
              <a:t>PP2	</a:t>
            </a:r>
            <a:r>
              <a:rPr lang="sv-SE" sz="1600" dirty="0" err="1" smtClean="0"/>
              <a:t>Mestna</a:t>
            </a:r>
            <a:r>
              <a:rPr lang="sv-SE" sz="1600" dirty="0" smtClean="0"/>
              <a:t> </a:t>
            </a:r>
            <a:r>
              <a:rPr lang="sv-SE" sz="1600" dirty="0"/>
              <a:t>občina Koper, </a:t>
            </a:r>
            <a:r>
              <a:rPr lang="sv-SE" sz="1600" b="1" dirty="0" smtClean="0"/>
              <a:t>Partner</a:t>
            </a:r>
          </a:p>
          <a:p>
            <a:pPr marL="0" indent="0">
              <a:spcBef>
                <a:spcPts val="0"/>
              </a:spcBef>
              <a:buNone/>
            </a:pPr>
            <a:r>
              <a:rPr lang="en-US" sz="1600" dirty="0" smtClean="0"/>
              <a:t>  </a:t>
            </a:r>
            <a:r>
              <a:rPr lang="en-US" sz="1600" i="1" dirty="0" smtClean="0"/>
              <a:t> 	</a:t>
            </a:r>
            <a:r>
              <a:rPr lang="en-US" sz="1600" i="1" dirty="0" err="1" smtClean="0"/>
              <a:t>Gradska</a:t>
            </a:r>
            <a:r>
              <a:rPr lang="en-US" sz="1600" i="1" dirty="0" smtClean="0"/>
              <a:t> </a:t>
            </a:r>
            <a:r>
              <a:rPr lang="en-US" sz="1600" i="1" dirty="0" err="1" smtClean="0"/>
              <a:t>opčina</a:t>
            </a:r>
            <a:r>
              <a:rPr lang="en-US" sz="1600" i="1" dirty="0" smtClean="0"/>
              <a:t> </a:t>
            </a:r>
            <a:r>
              <a:rPr lang="en-US" sz="1600" i="1" dirty="0" err="1" smtClean="0"/>
              <a:t>Kope</a:t>
            </a:r>
            <a:r>
              <a:rPr lang="en-US" sz="1600" dirty="0" err="1" smtClean="0"/>
              <a:t>r</a:t>
            </a:r>
            <a:r>
              <a:rPr lang="en-US" sz="1600" dirty="0" smtClean="0"/>
              <a:t> </a:t>
            </a:r>
            <a:r>
              <a:rPr lang="sv-SE" sz="1600" dirty="0" smtClean="0"/>
              <a:t/>
            </a:r>
            <a:br>
              <a:rPr lang="sv-SE" sz="1600" dirty="0" smtClean="0"/>
            </a:br>
            <a:r>
              <a:rPr lang="sl-SI" sz="1600" dirty="0" smtClean="0"/>
              <a:t/>
            </a:r>
            <a:br>
              <a:rPr lang="sl-SI" sz="1600" dirty="0" smtClean="0"/>
            </a:br>
            <a:r>
              <a:rPr lang="it-IT" sz="1600" dirty="0" smtClean="0"/>
              <a:t>PP3	Mesto </a:t>
            </a:r>
            <a:r>
              <a:rPr lang="it-IT" sz="1600" dirty="0"/>
              <a:t>Pula, </a:t>
            </a:r>
            <a:r>
              <a:rPr lang="it-IT" sz="1600" b="1" dirty="0" smtClean="0"/>
              <a:t>Partner</a:t>
            </a:r>
          </a:p>
          <a:p>
            <a:pPr marL="0" indent="0">
              <a:spcBef>
                <a:spcPts val="0"/>
              </a:spcBef>
              <a:buNone/>
            </a:pPr>
            <a:r>
              <a:rPr lang="it-IT" sz="1600" b="1" dirty="0" smtClean="0"/>
              <a:t>	</a:t>
            </a:r>
            <a:r>
              <a:rPr lang="en-US" sz="1600" i="1" dirty="0" smtClean="0"/>
              <a:t>Grad Pula</a:t>
            </a:r>
          </a:p>
          <a:p>
            <a:pPr marL="0" indent="0">
              <a:spcBef>
                <a:spcPts val="0"/>
              </a:spcBef>
              <a:buNone/>
            </a:pPr>
            <a:r>
              <a:rPr lang="it-IT" sz="1600" dirty="0" smtClean="0"/>
              <a:t/>
            </a:r>
            <a:br>
              <a:rPr lang="it-IT" sz="1600" dirty="0" smtClean="0"/>
            </a:br>
            <a:r>
              <a:rPr lang="sl-SI" sz="1600" dirty="0" smtClean="0"/>
              <a:t/>
            </a:r>
            <a:br>
              <a:rPr lang="sl-SI" sz="1600" dirty="0" smtClean="0"/>
            </a:br>
            <a:r>
              <a:rPr lang="sl-SI" sz="1600" dirty="0" smtClean="0"/>
              <a:t>PP4	Regionalni </a:t>
            </a:r>
            <a:r>
              <a:rPr lang="sl-SI" sz="1600" dirty="0"/>
              <a:t>razvojni center Koper, </a:t>
            </a:r>
            <a:r>
              <a:rPr lang="sl-SI" sz="1600" b="1" dirty="0" smtClean="0"/>
              <a:t>Partner</a:t>
            </a:r>
          </a:p>
          <a:p>
            <a:pPr marL="0" indent="0">
              <a:spcBef>
                <a:spcPts val="0"/>
              </a:spcBef>
              <a:buNone/>
            </a:pPr>
            <a:r>
              <a:rPr lang="sl-SI" sz="1600" b="1" dirty="0" smtClean="0"/>
              <a:t>	</a:t>
            </a:r>
            <a:r>
              <a:rPr lang="sl-SI" sz="1600" i="1" dirty="0" smtClean="0"/>
              <a:t>Regionalni razvojni centar</a:t>
            </a:r>
            <a:r>
              <a:rPr lang="sl-SI" sz="1600" dirty="0" smtClean="0"/>
              <a:t/>
            </a:r>
            <a:br>
              <a:rPr lang="sl-SI" sz="1600" dirty="0" smtClean="0"/>
            </a:br>
            <a:r>
              <a:rPr lang="sl-SI" sz="1600" dirty="0" smtClean="0"/>
              <a:t/>
            </a:r>
            <a:br>
              <a:rPr lang="sl-SI" sz="1600" dirty="0" smtClean="0"/>
            </a:br>
            <a:r>
              <a:rPr lang="pl-PL" sz="1600" dirty="0" smtClean="0"/>
              <a:t>PP5	Univerza </a:t>
            </a:r>
            <a:r>
              <a:rPr lang="pl-PL" sz="1600" dirty="0"/>
              <a:t>v Ljubljani (UL-Fakulteta za arhitekturo), </a:t>
            </a:r>
            <a:r>
              <a:rPr lang="pl-PL" sz="1600" b="1" dirty="0" smtClean="0"/>
              <a:t>Partner</a:t>
            </a:r>
          </a:p>
          <a:p>
            <a:pPr marL="0" indent="0">
              <a:spcBef>
                <a:spcPts val="0"/>
              </a:spcBef>
              <a:buNone/>
            </a:pPr>
            <a:r>
              <a:rPr lang="pl-PL" sz="1600" b="1" dirty="0" smtClean="0"/>
              <a:t>	</a:t>
            </a:r>
            <a:r>
              <a:rPr lang="sl-SI" sz="1600" i="1" dirty="0" smtClean="0"/>
              <a:t>Fakultet za arhitekturu Sveučilišta u Ljubljani</a:t>
            </a:r>
            <a:r>
              <a:rPr lang="en-US" sz="1600" dirty="0" smtClean="0"/>
              <a:t> </a:t>
            </a:r>
            <a:r>
              <a:rPr lang="pl-PL" sz="1600" dirty="0" smtClean="0"/>
              <a:t/>
            </a:r>
            <a:br>
              <a:rPr lang="pl-PL" sz="1600" dirty="0" smtClean="0"/>
            </a:br>
            <a:r>
              <a:rPr lang="sl-SI" sz="1600" dirty="0" smtClean="0"/>
              <a:t/>
            </a:r>
            <a:br>
              <a:rPr lang="sl-SI" sz="1600" dirty="0" smtClean="0"/>
            </a:br>
            <a:r>
              <a:rPr lang="sl-SI" sz="1600" dirty="0" smtClean="0"/>
              <a:t>PP6	Mesto </a:t>
            </a:r>
            <a:r>
              <a:rPr lang="sl-SI" sz="1600" dirty="0"/>
              <a:t>Buzet, </a:t>
            </a:r>
            <a:r>
              <a:rPr lang="sl-SI" sz="1600" b="1" dirty="0" smtClean="0"/>
              <a:t>Partner</a:t>
            </a:r>
          </a:p>
          <a:p>
            <a:pPr marL="0" indent="0">
              <a:spcBef>
                <a:spcPts val="0"/>
              </a:spcBef>
              <a:buNone/>
            </a:pPr>
            <a:r>
              <a:rPr lang="sl-SI" sz="1600" b="1" dirty="0" smtClean="0"/>
              <a:t>	</a:t>
            </a:r>
            <a:r>
              <a:rPr lang="sl-SI" sz="1600" i="1" dirty="0" smtClean="0"/>
              <a:t>Grad Buzet</a:t>
            </a:r>
            <a:endParaRPr lang="sl-SI" sz="1600" i="1" dirty="0"/>
          </a:p>
        </p:txBody>
      </p:sp>
    </p:spTree>
    <p:extLst>
      <p:ext uri="{BB962C8B-B14F-4D97-AF65-F5344CB8AC3E}">
        <p14:creationId xmlns:p14="http://schemas.microsoft.com/office/powerpoint/2010/main" val="3263742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vsebine 2"/>
          <p:cNvSpPr>
            <a:spLocks noGrp="1"/>
          </p:cNvSpPr>
          <p:nvPr>
            <p:ph idx="1"/>
          </p:nvPr>
        </p:nvSpPr>
        <p:spPr>
          <a:xfrm>
            <a:off x="1584176" y="692696"/>
            <a:ext cx="7524328" cy="5976664"/>
          </a:xfrm>
        </p:spPr>
        <p:txBody>
          <a:bodyPr>
            <a:normAutofit fontScale="85000" lnSpcReduction="20000"/>
          </a:bodyPr>
          <a:lstStyle/>
          <a:p>
            <a:pPr marL="0" indent="0">
              <a:buNone/>
            </a:pPr>
            <a:r>
              <a:rPr lang="sl-SI" sz="2100" b="1" dirty="0" smtClean="0"/>
              <a:t>AKTIVNOSTI </a:t>
            </a:r>
            <a:r>
              <a:rPr lang="sl-SI" sz="2100" b="1" dirty="0" err="1" smtClean="0"/>
              <a:t>P5</a:t>
            </a:r>
            <a:r>
              <a:rPr lang="sl-SI" sz="2100" b="1" dirty="0" smtClean="0"/>
              <a:t> Fakultete za arhitekturo:</a:t>
            </a:r>
            <a:endParaRPr lang="sl-SI" sz="2100" b="1" dirty="0"/>
          </a:p>
          <a:p>
            <a:pPr marL="0" indent="0">
              <a:buNone/>
            </a:pPr>
            <a:endParaRPr lang="sl-SI" sz="1900" dirty="0" smtClean="0"/>
          </a:p>
          <a:p>
            <a:pPr marL="342900" indent="-342900">
              <a:buNone/>
            </a:pPr>
            <a:endParaRPr lang="sl-SI" sz="1900" b="1" dirty="0" smtClean="0"/>
          </a:p>
          <a:p>
            <a:pPr marL="342900" indent="-342900">
              <a:buNone/>
            </a:pPr>
            <a:r>
              <a:rPr lang="sl-SI" sz="1900" b="1" dirty="0" smtClean="0"/>
              <a:t>1. Izbor podizvajalcev </a:t>
            </a:r>
            <a:r>
              <a:rPr lang="sl-SI" sz="1900" dirty="0" smtClean="0"/>
              <a:t>(maj – julij)</a:t>
            </a:r>
          </a:p>
          <a:p>
            <a:pPr marL="342900" indent="-342900">
              <a:buAutoNum type="arabicPeriod"/>
            </a:pPr>
            <a:endParaRPr lang="sl-SI" sz="1900" dirty="0" smtClean="0"/>
          </a:p>
          <a:p>
            <a:pPr marL="0" indent="0">
              <a:buNone/>
            </a:pPr>
            <a:r>
              <a:rPr lang="sl-SI" sz="1900" b="1" dirty="0" smtClean="0"/>
              <a:t>2. </a:t>
            </a:r>
            <a:r>
              <a:rPr lang="sl-SI" sz="1900" b="1" dirty="0"/>
              <a:t>P</a:t>
            </a:r>
            <a:r>
              <a:rPr lang="sl-SI" sz="1900" b="1" dirty="0" smtClean="0"/>
              <a:t>odpis </a:t>
            </a:r>
            <a:r>
              <a:rPr lang="sl-SI" sz="1900" b="1" dirty="0"/>
              <a:t>pogodbe in začetek izvajanja del </a:t>
            </a:r>
            <a:r>
              <a:rPr lang="sl-SI" sz="1900" dirty="0"/>
              <a:t>(julij 2015</a:t>
            </a:r>
            <a:r>
              <a:rPr lang="sl-SI" sz="1900" dirty="0" smtClean="0"/>
              <a:t>)</a:t>
            </a:r>
          </a:p>
          <a:p>
            <a:pPr marL="0" indent="0">
              <a:buNone/>
            </a:pPr>
            <a:endParaRPr lang="sl-SI" sz="1900" dirty="0" smtClean="0"/>
          </a:p>
          <a:p>
            <a:pPr marL="914377" lvl="2" indent="0">
              <a:spcBef>
                <a:spcPts val="0"/>
              </a:spcBef>
              <a:buFont typeface="Arial"/>
              <a:buChar char="•"/>
            </a:pPr>
            <a:r>
              <a:rPr lang="sl-SI" sz="1900" dirty="0" smtClean="0"/>
              <a:t> </a:t>
            </a:r>
            <a:r>
              <a:rPr lang="sl-SI" sz="1900" dirty="0"/>
              <a:t>razširjeno kazalo</a:t>
            </a:r>
            <a:r>
              <a:rPr lang="sl-SI" sz="1900" dirty="0" smtClean="0"/>
              <a:t> </a:t>
            </a:r>
          </a:p>
          <a:p>
            <a:pPr marL="914377" lvl="2" indent="0">
              <a:spcBef>
                <a:spcPts val="0"/>
              </a:spcBef>
              <a:buFont typeface="Arial"/>
              <a:buChar char="•"/>
            </a:pPr>
            <a:r>
              <a:rPr lang="sl-SI" sz="1900" dirty="0" smtClean="0"/>
              <a:t> </a:t>
            </a:r>
            <a:r>
              <a:rPr lang="sl-SI" sz="1900" dirty="0"/>
              <a:t>začetno </a:t>
            </a:r>
            <a:r>
              <a:rPr lang="sl-SI" sz="1900" dirty="0" smtClean="0"/>
              <a:t>poročilo		(en </a:t>
            </a:r>
            <a:r>
              <a:rPr lang="sl-SI" sz="1900" dirty="0"/>
              <a:t>mesec po začetku </a:t>
            </a:r>
            <a:r>
              <a:rPr lang="sl-SI" sz="1900" dirty="0" smtClean="0"/>
              <a:t>projekta)</a:t>
            </a:r>
          </a:p>
          <a:p>
            <a:pPr marL="914377" lvl="2" indent="0">
              <a:spcBef>
                <a:spcPts val="0"/>
              </a:spcBef>
              <a:buFont typeface="Arial"/>
              <a:buChar char="•"/>
            </a:pPr>
            <a:r>
              <a:rPr lang="sl-SI" sz="1900" dirty="0" smtClean="0"/>
              <a:t> osnutek </a:t>
            </a:r>
            <a:r>
              <a:rPr lang="sl-SI" sz="1900" dirty="0"/>
              <a:t>zaključnega </a:t>
            </a:r>
            <a:r>
              <a:rPr lang="sl-SI" sz="1900" dirty="0" smtClean="0"/>
              <a:t>poročilA	(do </a:t>
            </a:r>
            <a:r>
              <a:rPr lang="sl-SI" sz="1900" dirty="0"/>
              <a:t>14 dni pred </a:t>
            </a:r>
            <a:r>
              <a:rPr lang="sl-SI" sz="1900" dirty="0" smtClean="0"/>
              <a:t>zaključkom projekta </a:t>
            </a:r>
          </a:p>
          <a:p>
            <a:pPr marL="3657577" lvl="8" indent="0">
              <a:spcBef>
                <a:spcPts val="0"/>
              </a:spcBef>
              <a:buNone/>
            </a:pPr>
            <a:r>
              <a:rPr lang="sl-SI" sz="1900" dirty="0" smtClean="0"/>
              <a:t>(cca</a:t>
            </a:r>
            <a:r>
              <a:rPr lang="sl-SI" sz="1900" dirty="0"/>
              <a:t>. </a:t>
            </a:r>
            <a:r>
              <a:rPr lang="sl-SI" sz="1900" dirty="0" smtClean="0"/>
              <a:t> 27.9.2015) </a:t>
            </a:r>
            <a:r>
              <a:rPr lang="sl-SI" sz="1500" dirty="0" smtClean="0"/>
              <a:t>		</a:t>
            </a:r>
          </a:p>
          <a:p>
            <a:pPr marL="914377" lvl="2" indent="0">
              <a:spcBef>
                <a:spcPts val="0"/>
              </a:spcBef>
              <a:buFont typeface="Arial"/>
              <a:buChar char="•"/>
            </a:pPr>
            <a:r>
              <a:rPr lang="sl-SI" sz="1900" dirty="0" smtClean="0"/>
              <a:t> zaključno poročilo		(v 7 </a:t>
            </a:r>
            <a:r>
              <a:rPr lang="sl-SI" sz="1900" dirty="0"/>
              <a:t>dneh po prejemu pripomb na osnutek</a:t>
            </a:r>
            <a:r>
              <a:rPr lang="sl-SI" sz="1900" dirty="0" smtClean="0"/>
              <a:t> 				zaključnega poročila</a:t>
            </a:r>
          </a:p>
          <a:p>
            <a:pPr marL="3657509" lvl="8" indent="0">
              <a:spcBef>
                <a:spcPts val="0"/>
              </a:spcBef>
              <a:buNone/>
            </a:pPr>
            <a:r>
              <a:rPr lang="sl-SI" sz="1900" dirty="0" smtClean="0"/>
              <a:t>(cca. 11. 10.2015)</a:t>
            </a:r>
          </a:p>
          <a:p>
            <a:pPr marL="914377" lvl="2" indent="0">
              <a:spcBef>
                <a:spcPts val="0"/>
              </a:spcBef>
              <a:buFont typeface="Arial"/>
              <a:buChar char="•"/>
            </a:pPr>
            <a:r>
              <a:rPr lang="sl-SI" sz="1900" b="1" dirty="0" smtClean="0"/>
              <a:t> </a:t>
            </a:r>
            <a:r>
              <a:rPr lang="sl-SI" sz="1900" dirty="0" smtClean="0"/>
              <a:t>rezultati </a:t>
            </a:r>
            <a:r>
              <a:rPr lang="sl-SI" sz="1900" dirty="0"/>
              <a:t>posameznih </a:t>
            </a:r>
            <a:r>
              <a:rPr lang="sl-SI" sz="1900" dirty="0" smtClean="0"/>
              <a:t>študij - prostorska </a:t>
            </a:r>
            <a:r>
              <a:rPr lang="sl-SI" sz="1900" dirty="0"/>
              <a:t>in programska izhodišča za </a:t>
            </a:r>
            <a:r>
              <a:rPr lang="sl-SI" sz="1900" dirty="0" smtClean="0"/>
              <a:t>koncept</a:t>
            </a:r>
          </a:p>
          <a:p>
            <a:pPr marL="914377" lvl="2" indent="0">
              <a:spcBef>
                <a:spcPts val="0"/>
              </a:spcBef>
              <a:buFont typeface="Arial"/>
              <a:buChar char="•"/>
            </a:pPr>
            <a:r>
              <a:rPr lang="sl-SI" sz="1900" dirty="0"/>
              <a:t> </a:t>
            </a:r>
            <a:r>
              <a:rPr lang="sl-SI" sz="1900" dirty="0" smtClean="0"/>
              <a:t>Študija prostorskih usmeritev </a:t>
            </a:r>
            <a:r>
              <a:rPr lang="sl-SI" sz="1900" dirty="0"/>
              <a:t>i</a:t>
            </a:r>
            <a:r>
              <a:rPr lang="sl-SI" sz="1900" dirty="0" smtClean="0"/>
              <a:t>n izhodišč za določitev ključnih razvojnih      </a:t>
            </a:r>
          </a:p>
          <a:p>
            <a:pPr marL="914377" lvl="2" indent="0">
              <a:spcBef>
                <a:spcPts val="0"/>
              </a:spcBef>
              <a:buNone/>
            </a:pPr>
            <a:r>
              <a:rPr lang="sl-SI" sz="1900" dirty="0"/>
              <a:t> </a:t>
            </a:r>
            <a:r>
              <a:rPr lang="sl-SI" sz="1900" dirty="0" smtClean="0"/>
              <a:t>  vsebin za prostorski enoti obala in mejno območje (cca 30.11.2015)</a:t>
            </a:r>
          </a:p>
          <a:p>
            <a:pPr marL="0" indent="0">
              <a:spcBef>
                <a:spcPts val="0"/>
              </a:spcBef>
              <a:buNone/>
            </a:pPr>
            <a:endParaRPr lang="sl-SI" sz="1900" dirty="0" smtClean="0"/>
          </a:p>
          <a:p>
            <a:pPr marL="0" indent="0">
              <a:buNone/>
            </a:pPr>
            <a:r>
              <a:rPr lang="sl-SI" sz="1900" b="1" dirty="0" smtClean="0"/>
              <a:t>3. Oddaja vmesenga poročila   </a:t>
            </a:r>
            <a:r>
              <a:rPr lang="sl-SI" sz="1900" dirty="0" smtClean="0"/>
              <a:t>(31.8.2015) </a:t>
            </a:r>
          </a:p>
          <a:p>
            <a:pPr marL="914377" lvl="2" indent="0">
              <a:buFont typeface="Arial"/>
              <a:buChar char="•"/>
            </a:pPr>
            <a:r>
              <a:rPr lang="sl-SI" sz="1900" b="1" dirty="0" smtClean="0"/>
              <a:t> </a:t>
            </a:r>
            <a:r>
              <a:rPr lang="sl-SI" sz="1900" dirty="0" smtClean="0"/>
              <a:t>v pregled nacionalnemu kontrolorju</a:t>
            </a:r>
          </a:p>
          <a:p>
            <a:pPr marL="0" indent="0">
              <a:buNone/>
            </a:pPr>
            <a:endParaRPr lang="sl-SI" sz="1900" dirty="0" smtClean="0"/>
          </a:p>
          <a:p>
            <a:pPr marL="0" indent="0">
              <a:buNone/>
            </a:pPr>
            <a:r>
              <a:rPr lang="sl-SI" sz="1900" b="1" dirty="0" smtClean="0"/>
              <a:t>4. Skupni sestanek slovenskih podizvajalcev strokovnih študij </a:t>
            </a:r>
            <a:r>
              <a:rPr lang="sl-SI" sz="1900" dirty="0" smtClean="0"/>
              <a:t> (3.9.2015 na FA)</a:t>
            </a:r>
          </a:p>
          <a:p>
            <a:pPr marL="914377" lvl="2" indent="0">
              <a:buFont typeface="Arial"/>
              <a:buChar char="•"/>
            </a:pPr>
            <a:r>
              <a:rPr lang="sl-SI" sz="1900" dirty="0" smtClean="0"/>
              <a:t> sinteza ugotovitev</a:t>
            </a:r>
          </a:p>
          <a:p>
            <a:pPr marL="0" indent="0">
              <a:buNone/>
            </a:pPr>
            <a:endParaRPr lang="sl-SI" sz="1900" dirty="0" smtClean="0"/>
          </a:p>
          <a:p>
            <a:pPr marL="0" indent="0">
              <a:buNone/>
            </a:pPr>
            <a:r>
              <a:rPr lang="sl-SI" sz="1900" b="1" dirty="0" smtClean="0"/>
              <a:t>5. I</a:t>
            </a:r>
            <a:r>
              <a:rPr lang="en-US" sz="1900" b="1" dirty="0" err="1" smtClean="0"/>
              <a:t>z</a:t>
            </a:r>
            <a:r>
              <a:rPr lang="sl-SI" sz="1900" b="1" dirty="0" smtClean="0"/>
              <a:t>vajanje ankete in intervjujev na terenu </a:t>
            </a:r>
            <a:r>
              <a:rPr lang="sl-SI" sz="1900" dirty="0" smtClean="0"/>
              <a:t>(10.9. </a:t>
            </a:r>
            <a:r>
              <a:rPr lang="en-US" sz="1900" dirty="0" smtClean="0"/>
              <a:t>–</a:t>
            </a:r>
            <a:r>
              <a:rPr lang="sl-SI" sz="1900" dirty="0" smtClean="0"/>
              <a:t> 24.9.2015)</a:t>
            </a:r>
          </a:p>
          <a:p>
            <a:pPr marL="0" indent="0">
              <a:buNone/>
            </a:pPr>
            <a:endParaRPr lang="sl-SI" sz="1900" dirty="0" smtClean="0"/>
          </a:p>
          <a:p>
            <a:pPr marL="0" indent="0">
              <a:buNone/>
            </a:pPr>
            <a:endParaRPr lang="sl-SI" sz="1600" dirty="0" smtClean="0"/>
          </a:p>
          <a:p>
            <a:pPr>
              <a:buNone/>
            </a:pPr>
            <a:endParaRPr lang="sl-SI" dirty="0"/>
          </a:p>
        </p:txBody>
      </p:sp>
    </p:spTree>
    <p:extLst>
      <p:ext uri="{BB962C8B-B14F-4D97-AF65-F5344CB8AC3E}">
        <p14:creationId xmlns:p14="http://schemas.microsoft.com/office/powerpoint/2010/main" val="2276726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avokotnik 5"/>
          <p:cNvSpPr/>
          <p:nvPr/>
        </p:nvSpPr>
        <p:spPr>
          <a:xfrm>
            <a:off x="1565920" y="1412776"/>
            <a:ext cx="7038528" cy="1569660"/>
          </a:xfrm>
          <a:prstGeom prst="rect">
            <a:avLst/>
          </a:prstGeom>
        </p:spPr>
        <p:txBody>
          <a:bodyPr wrap="square">
            <a:spAutoFit/>
          </a:bodyPr>
          <a:lstStyle/>
          <a:p>
            <a:r>
              <a:rPr lang="sl-SI" sz="1600" b="1" dirty="0"/>
              <a:t>6. Skupni sestanek vseh partnerjev in</a:t>
            </a:r>
            <a:r>
              <a:rPr lang="sl-SI" sz="1600" dirty="0"/>
              <a:t> </a:t>
            </a:r>
            <a:r>
              <a:rPr lang="sl-SI" sz="1600" b="1" dirty="0"/>
              <a:t>podizvajalcev SLO + </a:t>
            </a:r>
            <a:r>
              <a:rPr lang="sl-SI" sz="1600" b="1" dirty="0" err="1"/>
              <a:t>HR</a:t>
            </a:r>
            <a:r>
              <a:rPr lang="sl-SI" sz="1600" b="1" dirty="0"/>
              <a:t>   </a:t>
            </a:r>
            <a:r>
              <a:rPr lang="sl-SI" sz="1600" dirty="0"/>
              <a:t>(25.9.2015 na FA)</a:t>
            </a:r>
          </a:p>
          <a:p>
            <a:pPr marL="914377" lvl="2" indent="0">
              <a:buFont typeface="Arial"/>
              <a:buChar char="•"/>
            </a:pPr>
            <a:r>
              <a:rPr lang="sl-SI" sz="1600" dirty="0"/>
              <a:t> sinteza ugotovitev, skupna </a:t>
            </a:r>
            <a:r>
              <a:rPr lang="sl-SI" sz="1600" dirty="0" err="1"/>
              <a:t>prezentacija</a:t>
            </a:r>
            <a:r>
              <a:rPr lang="sl-SI" sz="1600" dirty="0"/>
              <a:t> s partnerji iz </a:t>
            </a:r>
            <a:r>
              <a:rPr lang="sl-SI" sz="1600" dirty="0" err="1"/>
              <a:t>HR</a:t>
            </a:r>
            <a:endParaRPr lang="sl-SI" sz="1600" dirty="0"/>
          </a:p>
          <a:p>
            <a:endParaRPr lang="sl-SI" sz="1600" dirty="0"/>
          </a:p>
          <a:p>
            <a:r>
              <a:rPr lang="sl-SI" sz="1600" b="1" dirty="0"/>
              <a:t>7. Koncept prostorskega razvoja Istre SLO + </a:t>
            </a:r>
            <a:r>
              <a:rPr lang="sl-SI" sz="1600" b="1" dirty="0" err="1"/>
              <a:t>HR</a:t>
            </a:r>
            <a:r>
              <a:rPr lang="sl-SI" sz="1600" b="1" dirty="0"/>
              <a:t> (vsi partnerji)</a:t>
            </a:r>
            <a:endParaRPr lang="sl-SI" sz="1600" dirty="0"/>
          </a:p>
          <a:p>
            <a:endParaRPr lang="sl-SI" sz="1600" dirty="0"/>
          </a:p>
          <a:p>
            <a:r>
              <a:rPr lang="sl-SI" sz="1600" b="1" dirty="0"/>
              <a:t>8. Zaključek projekta (</a:t>
            </a:r>
            <a:r>
              <a:rPr lang="sl-SI" sz="1600" dirty="0"/>
              <a:t>1.5.2016)</a:t>
            </a:r>
          </a:p>
        </p:txBody>
      </p:sp>
    </p:spTree>
    <p:extLst>
      <p:ext uri="{BB962C8B-B14F-4D97-AF65-F5344CB8AC3E}">
        <p14:creationId xmlns:p14="http://schemas.microsoft.com/office/powerpoint/2010/main" val="3840283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584101" y="1157081"/>
            <a:ext cx="8316491" cy="5008223"/>
          </a:xfrm>
        </p:spPr>
        <p:txBody>
          <a:bodyPr>
            <a:normAutofit/>
          </a:bodyPr>
          <a:lstStyle/>
          <a:p>
            <a:pPr algn="l"/>
            <a:r>
              <a:rPr lang="sl-SI" sz="1600" b="1" dirty="0" smtClean="0">
                <a:latin typeface="+mn-lt"/>
              </a:rPr>
              <a:t>PODIZVAJALCI STROKOVNIH ŠTUDIJ ZA FA:</a:t>
            </a:r>
            <a:r>
              <a:rPr lang="sl-SI" sz="1600" dirty="0" smtClean="0">
                <a:latin typeface="+mn-lt"/>
              </a:rPr>
              <a:t/>
            </a:r>
            <a:br>
              <a:rPr lang="sl-SI" sz="1600" dirty="0" smtClean="0">
                <a:latin typeface="+mn-lt"/>
              </a:rPr>
            </a:br>
            <a:r>
              <a:rPr lang="sl-SI" sz="1600" dirty="0" smtClean="0">
                <a:latin typeface="+mn-lt"/>
              </a:rPr>
              <a:t/>
            </a:r>
            <a:br>
              <a:rPr lang="sl-SI" sz="1600" dirty="0" smtClean="0">
                <a:latin typeface="+mn-lt"/>
              </a:rPr>
            </a:br>
            <a:r>
              <a:rPr lang="sl-SI" sz="1600" b="1" dirty="0" smtClean="0"/>
              <a:t>001</a:t>
            </a:r>
            <a:r>
              <a:rPr lang="sl-SI" sz="1600" dirty="0" smtClean="0"/>
              <a:t> Prometna </a:t>
            </a:r>
            <a:r>
              <a:rPr lang="sl-SI" sz="1600" dirty="0"/>
              <a:t>študija za slovensko Istro</a:t>
            </a:r>
            <a:r>
              <a:rPr lang="sl-SI" sz="1600" dirty="0" smtClean="0"/>
              <a:t>  </a:t>
            </a:r>
            <a:br>
              <a:rPr lang="sl-SI" sz="1600" dirty="0" smtClean="0"/>
            </a:br>
            <a:r>
              <a:rPr lang="sl-SI" sz="1600" dirty="0" smtClean="0"/>
              <a:t>	(</a:t>
            </a:r>
            <a:r>
              <a:rPr lang="sl-SI" sz="1600" dirty="0"/>
              <a:t>PNZ Svetovanje projektiranje d.o.o.)</a:t>
            </a:r>
            <a:br>
              <a:rPr lang="sl-SI" sz="1600" dirty="0"/>
            </a:br>
            <a:r>
              <a:rPr lang="sl-SI" sz="1600" dirty="0" smtClean="0"/>
              <a:t/>
            </a:r>
            <a:br>
              <a:rPr lang="sl-SI" sz="1600" dirty="0" smtClean="0"/>
            </a:br>
            <a:r>
              <a:rPr lang="sl-SI" sz="1600" b="1" dirty="0" smtClean="0"/>
              <a:t>002</a:t>
            </a:r>
            <a:r>
              <a:rPr lang="sl-SI" sz="1600" dirty="0" smtClean="0"/>
              <a:t> Študija </a:t>
            </a:r>
            <a:r>
              <a:rPr lang="sl-SI" sz="1600" dirty="0"/>
              <a:t>turizma in poselitve za slovensko Istro</a:t>
            </a:r>
            <a:r>
              <a:rPr lang="sl-SI" sz="1600" dirty="0" smtClean="0"/>
              <a:t> </a:t>
            </a:r>
            <a:br>
              <a:rPr lang="sl-SI" sz="1600" dirty="0" smtClean="0"/>
            </a:br>
            <a:r>
              <a:rPr lang="sl-SI" sz="1600" dirty="0" smtClean="0"/>
              <a:t>	 (</a:t>
            </a:r>
            <a:r>
              <a:rPr lang="sl-SI" sz="1600" dirty="0" err="1" smtClean="0"/>
              <a:t>RC</a:t>
            </a:r>
            <a:r>
              <a:rPr lang="sl-SI" sz="1600" dirty="0" smtClean="0"/>
              <a:t> </a:t>
            </a:r>
            <a:r>
              <a:rPr lang="sl-SI" sz="1600" dirty="0" smtClean="0"/>
              <a:t>Planiranje Celje, </a:t>
            </a:r>
            <a:r>
              <a:rPr lang="sl-SI" sz="1600" dirty="0"/>
              <a:t>d.o.o.)</a:t>
            </a:r>
            <a:br>
              <a:rPr lang="sl-SI" sz="1600" dirty="0"/>
            </a:br>
            <a:r>
              <a:rPr lang="sl-SI" sz="1600" dirty="0" smtClean="0"/>
              <a:t/>
            </a:r>
            <a:br>
              <a:rPr lang="sl-SI" sz="1600" dirty="0" smtClean="0"/>
            </a:br>
            <a:r>
              <a:rPr lang="sl-SI" sz="1600" b="1" dirty="0" smtClean="0"/>
              <a:t>003</a:t>
            </a:r>
            <a:r>
              <a:rPr lang="sl-SI" sz="1600" dirty="0" smtClean="0"/>
              <a:t> </a:t>
            </a:r>
            <a:r>
              <a:rPr lang="sl-SI" sz="1600" dirty="0"/>
              <a:t>Študija kmetijstva in poselitve za slovensko Istro</a:t>
            </a:r>
            <a:r>
              <a:rPr lang="sl-SI" sz="1600" dirty="0" smtClean="0"/>
              <a:t> 		</a:t>
            </a:r>
            <a:br>
              <a:rPr lang="sl-SI" sz="1600" dirty="0" smtClean="0"/>
            </a:br>
            <a:r>
              <a:rPr lang="sl-SI" sz="1600" dirty="0" smtClean="0"/>
              <a:t>	(</a:t>
            </a:r>
            <a:r>
              <a:rPr lang="sl-SI" sz="1600" dirty="0"/>
              <a:t>Urbanisti, d.o.o.)</a:t>
            </a:r>
            <a:br>
              <a:rPr lang="sl-SI" sz="1600" dirty="0"/>
            </a:br>
            <a:r>
              <a:rPr lang="sl-SI" sz="1600" dirty="0" smtClean="0"/>
              <a:t/>
            </a:r>
            <a:br>
              <a:rPr lang="sl-SI" sz="1600" dirty="0" smtClean="0"/>
            </a:br>
            <a:r>
              <a:rPr lang="sl-SI" sz="1600" b="1" dirty="0" smtClean="0"/>
              <a:t>004</a:t>
            </a:r>
            <a:r>
              <a:rPr lang="sl-SI" sz="1600" dirty="0" smtClean="0"/>
              <a:t> Študija </a:t>
            </a:r>
            <a:r>
              <a:rPr lang="sl-SI" sz="1600" dirty="0"/>
              <a:t>naravnih danosti in poselitve za slovensko </a:t>
            </a:r>
            <a:r>
              <a:rPr lang="sl-SI" sz="1600" dirty="0" smtClean="0"/>
              <a:t>Istro </a:t>
            </a:r>
            <a:br>
              <a:rPr lang="sl-SI" sz="1600" dirty="0" smtClean="0"/>
            </a:br>
            <a:r>
              <a:rPr lang="sl-SI" sz="1600" dirty="0" smtClean="0"/>
              <a:t>	(</a:t>
            </a:r>
            <a:r>
              <a:rPr lang="sl-SI" sz="1600" dirty="0"/>
              <a:t>Acer, d.o.o.) </a:t>
            </a:r>
            <a:br>
              <a:rPr lang="sl-SI" sz="1600" dirty="0"/>
            </a:br>
            <a:r>
              <a:rPr lang="sl-SI" sz="1600" dirty="0" smtClean="0"/>
              <a:t/>
            </a:r>
            <a:br>
              <a:rPr lang="sl-SI" sz="1600" dirty="0" smtClean="0"/>
            </a:br>
            <a:r>
              <a:rPr lang="sl-SI" sz="1600" b="1" dirty="0" smtClean="0"/>
              <a:t>005</a:t>
            </a:r>
            <a:r>
              <a:rPr lang="sl-SI" sz="1600" dirty="0" smtClean="0"/>
              <a:t> </a:t>
            </a:r>
            <a:r>
              <a:rPr lang="sl-SI" sz="1600" dirty="0"/>
              <a:t>Študija gospodarskih dejavnosti in razvojnih trendov za slovensko </a:t>
            </a:r>
            <a:r>
              <a:rPr lang="sl-SI" sz="1600" dirty="0" smtClean="0"/>
              <a:t>Istro</a:t>
            </a:r>
            <a:br>
              <a:rPr lang="sl-SI" sz="1600" dirty="0" smtClean="0"/>
            </a:br>
            <a:r>
              <a:rPr lang="sl-SI" sz="1600" dirty="0" smtClean="0"/>
              <a:t>	(</a:t>
            </a:r>
            <a:r>
              <a:rPr lang="sl-SI" sz="1600" dirty="0"/>
              <a:t>IER Ljubljana</a:t>
            </a:r>
            <a:r>
              <a:rPr lang="sl-SI" sz="1600" dirty="0" smtClean="0"/>
              <a:t>)</a:t>
            </a:r>
            <a:br>
              <a:rPr lang="sl-SI" sz="1600" dirty="0" smtClean="0"/>
            </a:br>
            <a:r>
              <a:rPr lang="sl-SI" sz="1600" dirty="0"/>
              <a:t/>
            </a:r>
            <a:br>
              <a:rPr lang="sl-SI" sz="1600" dirty="0"/>
            </a:br>
            <a:r>
              <a:rPr lang="sl-SI" sz="1600" dirty="0" smtClean="0"/>
              <a:t/>
            </a:r>
            <a:br>
              <a:rPr lang="sl-SI" sz="1600" dirty="0" smtClean="0"/>
            </a:br>
            <a:endParaRPr lang="sl-SI" sz="1600" dirty="0"/>
          </a:p>
        </p:txBody>
      </p:sp>
    </p:spTree>
    <p:extLst>
      <p:ext uri="{BB962C8B-B14F-4D97-AF65-F5344CB8AC3E}">
        <p14:creationId xmlns:p14="http://schemas.microsoft.com/office/powerpoint/2010/main" val="27240061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lstStyle/>
          <a:p>
            <a:endParaRPr lang="en-US"/>
          </a:p>
        </p:txBody>
      </p:sp>
      <p:sp>
        <p:nvSpPr>
          <p:cNvPr id="3" name="Podnaslov 2"/>
          <p:cNvSpPr>
            <a:spLocks noGrp="1"/>
          </p:cNvSpPr>
          <p:nvPr>
            <p:ph type="subTitle" idx="1"/>
          </p:nvPr>
        </p:nvSpPr>
        <p:spPr/>
        <p:txBody>
          <a:bodyPr/>
          <a:lstStyle/>
          <a:p>
            <a:endParaRPr lang="en-US"/>
          </a:p>
        </p:txBody>
      </p:sp>
      <p:graphicFrame>
        <p:nvGraphicFramePr>
          <p:cNvPr id="4" name="Tabela 3"/>
          <p:cNvGraphicFramePr>
            <a:graphicFrameLocks noGrp="1"/>
          </p:cNvGraphicFramePr>
          <p:nvPr>
            <p:extLst>
              <p:ext uri="{D42A27DB-BD31-4B8C-83A1-F6EECF244321}">
                <p14:modId xmlns:p14="http://schemas.microsoft.com/office/powerpoint/2010/main" val="1126221785"/>
              </p:ext>
            </p:extLst>
          </p:nvPr>
        </p:nvGraphicFramePr>
        <p:xfrm>
          <a:off x="36511" y="2636914"/>
          <a:ext cx="9071993" cy="2880317"/>
        </p:xfrm>
        <a:graphic>
          <a:graphicData uri="http://schemas.openxmlformats.org/drawingml/2006/table">
            <a:tbl>
              <a:tblPr firstRow="1" bandRow="1" bandCol="1">
                <a:tableStyleId>{5C22544A-7EE6-4342-B048-85BDC9FD1C3A}</a:tableStyleId>
              </a:tblPr>
              <a:tblGrid>
                <a:gridCol w="1410930"/>
                <a:gridCol w="1923996"/>
                <a:gridCol w="1026130"/>
                <a:gridCol w="1285514"/>
                <a:gridCol w="1279812"/>
                <a:gridCol w="772449"/>
                <a:gridCol w="1373162"/>
              </a:tblGrid>
              <a:tr h="1772502">
                <a:tc>
                  <a:txBody>
                    <a:bodyPr/>
                    <a:lstStyle/>
                    <a:p>
                      <a:pPr algn="ctr">
                        <a:spcAft>
                          <a:spcPts val="0"/>
                        </a:spcAft>
                      </a:pPr>
                      <a:r>
                        <a:rPr lang="de-DE" sz="900" dirty="0" err="1">
                          <a:effectLst/>
                        </a:rPr>
                        <a:t>Šifra</a:t>
                      </a:r>
                      <a:r>
                        <a:rPr lang="de-DE" sz="900" dirty="0">
                          <a:effectLst/>
                        </a:rPr>
                        <a:t> </a:t>
                      </a:r>
                      <a:r>
                        <a:rPr lang="de-DE" sz="900" dirty="0" err="1">
                          <a:effectLst/>
                        </a:rPr>
                        <a:t>izdatka</a:t>
                      </a:r>
                      <a:endParaRPr lang="en-US" sz="1200" dirty="0">
                        <a:effectLst/>
                      </a:endParaRPr>
                    </a:p>
                    <a:p>
                      <a:pPr algn="ctr">
                        <a:spcAft>
                          <a:spcPts val="0"/>
                        </a:spcAft>
                      </a:pPr>
                      <a:r>
                        <a:rPr lang="de-DE" sz="900" cap="small" dirty="0">
                          <a:effectLst/>
                        </a:rPr>
                        <a:t> </a:t>
                      </a:r>
                      <a:endParaRPr lang="en-US" sz="1200" dirty="0">
                        <a:effectLst/>
                        <a:latin typeface="Cambria"/>
                        <a:ea typeface="Cambria"/>
                        <a:cs typeface="Cambria"/>
                      </a:endParaRPr>
                    </a:p>
                  </a:txBody>
                  <a:tcPr marL="44450" marR="44450" marT="0" marB="0" anchor="ctr"/>
                </a:tc>
                <a:tc>
                  <a:txBody>
                    <a:bodyPr/>
                    <a:lstStyle/>
                    <a:p>
                      <a:pPr algn="ctr">
                        <a:spcAft>
                          <a:spcPts val="0"/>
                        </a:spcAft>
                      </a:pPr>
                      <a:r>
                        <a:rPr lang="de-DE" sz="900">
                          <a:effectLst/>
                        </a:rPr>
                        <a:t>Vrsta (kategorija) izdatka</a:t>
                      </a:r>
                      <a:endParaRPr lang="en-US" sz="1200">
                        <a:effectLst/>
                      </a:endParaRPr>
                    </a:p>
                    <a:p>
                      <a:pPr>
                        <a:spcAft>
                          <a:spcPts val="0"/>
                        </a:spcAft>
                      </a:pPr>
                      <a:r>
                        <a:rPr lang="de-DE" sz="900">
                          <a:effectLst/>
                        </a:rPr>
                        <a:t> </a:t>
                      </a:r>
                      <a:endParaRPr lang="en-US" sz="1200">
                        <a:effectLst/>
                        <a:latin typeface="Cambria"/>
                        <a:ea typeface="Cambria"/>
                        <a:cs typeface="Cambria"/>
                      </a:endParaRPr>
                    </a:p>
                  </a:txBody>
                  <a:tcPr marL="44450" marR="44450" marT="0" marB="0" anchor="ctr"/>
                </a:tc>
                <a:tc>
                  <a:txBody>
                    <a:bodyPr/>
                    <a:lstStyle/>
                    <a:p>
                      <a:pPr algn="ctr">
                        <a:spcAft>
                          <a:spcPts val="0"/>
                        </a:spcAft>
                      </a:pPr>
                      <a:r>
                        <a:rPr lang="de-DE" sz="900" dirty="0" err="1">
                          <a:effectLst/>
                        </a:rPr>
                        <a:t>Odobrena</a:t>
                      </a:r>
                      <a:r>
                        <a:rPr lang="de-DE" sz="900" dirty="0">
                          <a:effectLst/>
                        </a:rPr>
                        <a:t> </a:t>
                      </a:r>
                      <a:r>
                        <a:rPr lang="de-DE" sz="900" dirty="0" err="1">
                          <a:effectLst/>
                        </a:rPr>
                        <a:t>načrtovana</a:t>
                      </a:r>
                      <a:r>
                        <a:rPr lang="de-DE" sz="900" dirty="0">
                          <a:effectLst/>
                        </a:rPr>
                        <a:t> </a:t>
                      </a:r>
                      <a:r>
                        <a:rPr lang="de-DE" sz="900" dirty="0" err="1">
                          <a:effectLst/>
                        </a:rPr>
                        <a:t>sredstva</a:t>
                      </a:r>
                      <a:r>
                        <a:rPr lang="de-DE" sz="900" dirty="0">
                          <a:effectLst/>
                        </a:rPr>
                        <a:t> (€)/</a:t>
                      </a:r>
                      <a:endParaRPr lang="en-US" sz="1200" dirty="0">
                        <a:effectLst/>
                      </a:endParaRPr>
                    </a:p>
                    <a:p>
                      <a:pPr algn="ctr">
                        <a:spcAft>
                          <a:spcPts val="0"/>
                        </a:spcAft>
                      </a:pPr>
                      <a:r>
                        <a:rPr lang="de-DE" sz="900" dirty="0" err="1">
                          <a:effectLst/>
                        </a:rPr>
                        <a:t>Odobrena</a:t>
                      </a:r>
                      <a:r>
                        <a:rPr lang="de-DE" sz="900" dirty="0">
                          <a:effectLst/>
                        </a:rPr>
                        <a:t> </a:t>
                      </a:r>
                      <a:r>
                        <a:rPr lang="de-DE" sz="900" dirty="0" err="1">
                          <a:effectLst/>
                        </a:rPr>
                        <a:t>planirana</a:t>
                      </a:r>
                      <a:r>
                        <a:rPr lang="de-DE" sz="900" dirty="0">
                          <a:effectLst/>
                        </a:rPr>
                        <a:t> </a:t>
                      </a:r>
                      <a:r>
                        <a:rPr lang="de-DE" sz="900" dirty="0" err="1">
                          <a:effectLst/>
                        </a:rPr>
                        <a:t>sredstva</a:t>
                      </a:r>
                      <a:r>
                        <a:rPr lang="de-DE" sz="900" dirty="0">
                          <a:effectLst/>
                        </a:rPr>
                        <a:t> (€)</a:t>
                      </a:r>
                      <a:endParaRPr lang="en-US" sz="1200" dirty="0">
                        <a:effectLst/>
                        <a:latin typeface="Cambria"/>
                        <a:ea typeface="Cambria"/>
                        <a:cs typeface="Cambria"/>
                      </a:endParaRPr>
                    </a:p>
                  </a:txBody>
                  <a:tcPr marL="44450" marR="44450" marT="0" marB="0" anchor="ctr"/>
                </a:tc>
                <a:tc>
                  <a:txBody>
                    <a:bodyPr/>
                    <a:lstStyle/>
                    <a:p>
                      <a:pPr algn="ctr">
                        <a:spcAft>
                          <a:spcPts val="0"/>
                        </a:spcAft>
                      </a:pPr>
                      <a:r>
                        <a:rPr lang="de-DE" sz="900">
                          <a:effectLst/>
                        </a:rPr>
                        <a:t>Skupni potrjeni izdatki preteklih obdobij poročanja (€)/</a:t>
                      </a:r>
                      <a:endParaRPr lang="en-US" sz="1200">
                        <a:effectLst/>
                      </a:endParaRPr>
                    </a:p>
                    <a:p>
                      <a:pPr algn="ctr">
                        <a:spcAft>
                          <a:spcPts val="0"/>
                        </a:spcAft>
                      </a:pPr>
                      <a:r>
                        <a:rPr lang="de-DE" sz="900">
                          <a:effectLst/>
                        </a:rPr>
                        <a:t>Ukupni potvrđeni izdaci proteklih razdoblja izvještavanja (€)</a:t>
                      </a:r>
                      <a:endParaRPr lang="en-US" sz="1200">
                        <a:effectLst/>
                        <a:latin typeface="Cambria"/>
                        <a:ea typeface="Cambria"/>
                        <a:cs typeface="Cambria"/>
                      </a:endParaRPr>
                    </a:p>
                  </a:txBody>
                  <a:tcPr marL="44450" marR="44450" marT="0" marB="0" anchor="ctr"/>
                </a:tc>
                <a:tc>
                  <a:txBody>
                    <a:bodyPr/>
                    <a:lstStyle/>
                    <a:p>
                      <a:pPr algn="ctr">
                        <a:spcAft>
                          <a:spcPts val="0"/>
                        </a:spcAft>
                      </a:pPr>
                      <a:r>
                        <a:rPr lang="de-DE" sz="900">
                          <a:effectLst/>
                        </a:rPr>
                        <a:t>Zaprošeni izdatki tega obdobja poročanja (€)/</a:t>
                      </a:r>
                      <a:endParaRPr lang="en-US" sz="1200">
                        <a:effectLst/>
                      </a:endParaRPr>
                    </a:p>
                    <a:p>
                      <a:pPr algn="ctr">
                        <a:spcAft>
                          <a:spcPts val="0"/>
                        </a:spcAft>
                      </a:pPr>
                      <a:r>
                        <a:rPr lang="de-DE" sz="900">
                          <a:effectLst/>
                        </a:rPr>
                        <a:t>Zatraženi izdaci razdoblja izvještavanja (€)</a:t>
                      </a:r>
                      <a:endParaRPr lang="en-US" sz="1200">
                        <a:effectLst/>
                        <a:latin typeface="Cambria"/>
                        <a:ea typeface="Cambria"/>
                        <a:cs typeface="Cambria"/>
                      </a:endParaRPr>
                    </a:p>
                  </a:txBody>
                  <a:tcPr marL="44450" marR="44450" marT="0" marB="0" anchor="ctr"/>
                </a:tc>
                <a:tc>
                  <a:txBody>
                    <a:bodyPr/>
                    <a:lstStyle/>
                    <a:p>
                      <a:pPr algn="ctr">
                        <a:spcAft>
                          <a:spcPts val="0"/>
                        </a:spcAft>
                      </a:pPr>
                      <a:r>
                        <a:rPr lang="de-DE" sz="900">
                          <a:effectLst/>
                        </a:rPr>
                        <a:t>Skupni</a:t>
                      </a:r>
                      <a:endParaRPr lang="en-US" sz="1200">
                        <a:effectLst/>
                      </a:endParaRPr>
                    </a:p>
                    <a:p>
                      <a:pPr algn="ctr">
                        <a:spcAft>
                          <a:spcPts val="0"/>
                        </a:spcAft>
                      </a:pPr>
                      <a:r>
                        <a:rPr lang="de-DE" sz="900">
                          <a:effectLst/>
                        </a:rPr>
                        <a:t>upravičeni izdatki (€)/</a:t>
                      </a:r>
                      <a:endParaRPr lang="en-US" sz="1200">
                        <a:effectLst/>
                      </a:endParaRPr>
                    </a:p>
                    <a:p>
                      <a:pPr algn="ctr">
                        <a:spcAft>
                          <a:spcPts val="0"/>
                        </a:spcAft>
                      </a:pPr>
                      <a:r>
                        <a:rPr lang="de-DE" sz="900">
                          <a:effectLst/>
                        </a:rPr>
                        <a:t>Ukupni prihvatljivi izdaci (€)</a:t>
                      </a:r>
                      <a:endParaRPr lang="en-US" sz="1200">
                        <a:effectLst/>
                        <a:latin typeface="Cambria"/>
                        <a:ea typeface="Cambria"/>
                        <a:cs typeface="Cambria"/>
                      </a:endParaRPr>
                    </a:p>
                  </a:txBody>
                  <a:tcPr marL="44450" marR="44450" marT="0" marB="0" anchor="ctr"/>
                </a:tc>
                <a:tc>
                  <a:txBody>
                    <a:bodyPr/>
                    <a:lstStyle/>
                    <a:p>
                      <a:pPr algn="ctr">
                        <a:spcAft>
                          <a:spcPts val="0"/>
                        </a:spcAft>
                      </a:pPr>
                      <a:r>
                        <a:rPr lang="de-DE" sz="900">
                          <a:effectLst/>
                        </a:rPr>
                        <a:t>Preostala sredstva (€)</a:t>
                      </a:r>
                      <a:endParaRPr lang="en-US" sz="1200">
                        <a:effectLst/>
                        <a:latin typeface="Cambria"/>
                        <a:ea typeface="Cambria"/>
                        <a:cs typeface="Cambria"/>
                      </a:endParaRPr>
                    </a:p>
                  </a:txBody>
                  <a:tcPr marL="44450" marR="44450" marT="0" marB="0" anchor="ctr"/>
                </a:tc>
              </a:tr>
              <a:tr h="221563">
                <a:tc>
                  <a:txBody>
                    <a:bodyPr/>
                    <a:lstStyle/>
                    <a:p>
                      <a:pPr algn="ctr">
                        <a:spcAft>
                          <a:spcPts val="0"/>
                        </a:spcAft>
                      </a:pPr>
                      <a:r>
                        <a:rPr lang="de-DE" sz="900">
                          <a:effectLst/>
                        </a:rPr>
                        <a:t> </a:t>
                      </a:r>
                      <a:endParaRPr lang="en-US" sz="1200">
                        <a:effectLst/>
                        <a:latin typeface="Cambria"/>
                        <a:ea typeface="Cambria"/>
                        <a:cs typeface="Cambria"/>
                      </a:endParaRPr>
                    </a:p>
                  </a:txBody>
                  <a:tcPr marL="44450" marR="44450" marT="0" marB="0"/>
                </a:tc>
                <a:tc>
                  <a:txBody>
                    <a:bodyPr/>
                    <a:lstStyle/>
                    <a:p>
                      <a:pPr algn="ctr">
                        <a:spcAft>
                          <a:spcPts val="0"/>
                        </a:spcAft>
                      </a:pPr>
                      <a:r>
                        <a:rPr lang="de-DE" sz="900">
                          <a:effectLst/>
                        </a:rPr>
                        <a:t> </a:t>
                      </a:r>
                      <a:endParaRPr lang="en-US" sz="1200">
                        <a:effectLst/>
                        <a:latin typeface="Cambria"/>
                        <a:ea typeface="Cambria"/>
                        <a:cs typeface="Cambria"/>
                      </a:endParaRPr>
                    </a:p>
                  </a:txBody>
                  <a:tcPr marL="44450" marR="44450" marT="0" marB="0"/>
                </a:tc>
                <a:tc>
                  <a:txBody>
                    <a:bodyPr/>
                    <a:lstStyle/>
                    <a:p>
                      <a:pPr algn="ctr">
                        <a:spcAft>
                          <a:spcPts val="0"/>
                        </a:spcAft>
                      </a:pPr>
                      <a:r>
                        <a:rPr lang="de-DE" sz="900">
                          <a:effectLst/>
                        </a:rPr>
                        <a:t>1</a:t>
                      </a:r>
                      <a:endParaRPr lang="en-US" sz="1200">
                        <a:effectLst/>
                        <a:latin typeface="Cambria"/>
                        <a:ea typeface="Cambria"/>
                        <a:cs typeface="Cambria"/>
                      </a:endParaRPr>
                    </a:p>
                  </a:txBody>
                  <a:tcPr marL="44450" marR="44450" marT="0" marB="0" anchor="ctr"/>
                </a:tc>
                <a:tc>
                  <a:txBody>
                    <a:bodyPr/>
                    <a:lstStyle/>
                    <a:p>
                      <a:pPr algn="ctr">
                        <a:spcAft>
                          <a:spcPts val="0"/>
                        </a:spcAft>
                      </a:pPr>
                      <a:r>
                        <a:rPr lang="de-DE" sz="900">
                          <a:effectLst/>
                        </a:rPr>
                        <a:t>2</a:t>
                      </a:r>
                      <a:endParaRPr lang="en-US" sz="1200">
                        <a:effectLst/>
                        <a:latin typeface="Cambria"/>
                        <a:ea typeface="Cambria"/>
                        <a:cs typeface="Cambria"/>
                      </a:endParaRPr>
                    </a:p>
                  </a:txBody>
                  <a:tcPr marL="44450" marR="44450" marT="0" marB="0" anchor="ctr"/>
                </a:tc>
                <a:tc>
                  <a:txBody>
                    <a:bodyPr/>
                    <a:lstStyle/>
                    <a:p>
                      <a:pPr algn="ctr">
                        <a:spcAft>
                          <a:spcPts val="0"/>
                        </a:spcAft>
                      </a:pPr>
                      <a:r>
                        <a:rPr lang="de-DE" sz="900" cap="small">
                          <a:effectLst/>
                        </a:rPr>
                        <a:t>3</a:t>
                      </a:r>
                      <a:endParaRPr lang="en-US" sz="1200">
                        <a:effectLst/>
                        <a:latin typeface="Cambria"/>
                        <a:ea typeface="Cambria"/>
                        <a:cs typeface="Cambria"/>
                      </a:endParaRPr>
                    </a:p>
                  </a:txBody>
                  <a:tcPr marL="44450" marR="44450" marT="0" marB="0" anchor="ctr"/>
                </a:tc>
                <a:tc>
                  <a:txBody>
                    <a:bodyPr/>
                    <a:lstStyle/>
                    <a:p>
                      <a:pPr algn="ctr">
                        <a:spcAft>
                          <a:spcPts val="0"/>
                        </a:spcAft>
                      </a:pPr>
                      <a:r>
                        <a:rPr lang="de-DE" sz="900">
                          <a:effectLst/>
                        </a:rPr>
                        <a:t>4=2+3</a:t>
                      </a:r>
                      <a:endParaRPr lang="en-US" sz="1200">
                        <a:effectLst/>
                        <a:latin typeface="Cambria"/>
                        <a:ea typeface="Cambria"/>
                        <a:cs typeface="Cambria"/>
                      </a:endParaRPr>
                    </a:p>
                  </a:txBody>
                  <a:tcPr marL="44450" marR="44450" marT="0" marB="0" anchor="ctr"/>
                </a:tc>
                <a:tc>
                  <a:txBody>
                    <a:bodyPr/>
                    <a:lstStyle/>
                    <a:p>
                      <a:pPr algn="ctr">
                        <a:spcAft>
                          <a:spcPts val="0"/>
                        </a:spcAft>
                      </a:pPr>
                      <a:r>
                        <a:rPr lang="de-DE" sz="900">
                          <a:effectLst/>
                        </a:rPr>
                        <a:t>5=1-4</a:t>
                      </a:r>
                      <a:endParaRPr lang="en-US" sz="1200">
                        <a:effectLst/>
                        <a:latin typeface="Cambria"/>
                        <a:ea typeface="Cambria"/>
                        <a:cs typeface="Cambria"/>
                      </a:endParaRPr>
                    </a:p>
                  </a:txBody>
                  <a:tcPr marL="44450" marR="44450" marT="0" marB="0"/>
                </a:tc>
              </a:tr>
              <a:tr h="221563">
                <a:tc>
                  <a:txBody>
                    <a:bodyPr/>
                    <a:lstStyle/>
                    <a:p>
                      <a:pPr algn="ctr">
                        <a:spcAft>
                          <a:spcPts val="1000"/>
                        </a:spcAft>
                      </a:pPr>
                      <a:r>
                        <a:rPr lang="de-DE" sz="900">
                          <a:effectLst/>
                        </a:rPr>
                        <a:t>C.1                 </a:t>
                      </a:r>
                      <a:endParaRPr lang="en-US" sz="1200">
                        <a:effectLst/>
                        <a:latin typeface="Cambria"/>
                        <a:ea typeface="Cambria"/>
                        <a:cs typeface="Cambria"/>
                      </a:endParaRPr>
                    </a:p>
                  </a:txBody>
                  <a:tcPr marL="44450" marR="44450" marT="0" marB="0" anchor="ctr"/>
                </a:tc>
                <a:tc>
                  <a:txBody>
                    <a:bodyPr/>
                    <a:lstStyle/>
                    <a:p>
                      <a:pPr>
                        <a:spcAft>
                          <a:spcPts val="1000"/>
                        </a:spcAft>
                      </a:pPr>
                      <a:r>
                        <a:rPr lang="de-DE" sz="900">
                          <a:effectLst/>
                        </a:rPr>
                        <a:t>STROŠKI OSEBJA</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89.741,92</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0,00</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3.491,22</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3.491,22</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86.250,70</a:t>
                      </a:r>
                      <a:endParaRPr lang="en-US" sz="1200">
                        <a:effectLst/>
                        <a:latin typeface="Cambria"/>
                        <a:ea typeface="Cambria"/>
                        <a:cs typeface="Cambria"/>
                      </a:endParaRPr>
                    </a:p>
                  </a:txBody>
                  <a:tcPr marL="44450" marR="44450" marT="0" marB="0" anchor="ctr"/>
                </a:tc>
              </a:tr>
              <a:tr h="221563">
                <a:tc>
                  <a:txBody>
                    <a:bodyPr/>
                    <a:lstStyle/>
                    <a:p>
                      <a:pPr algn="ctr">
                        <a:spcAft>
                          <a:spcPts val="1000"/>
                        </a:spcAft>
                      </a:pPr>
                      <a:r>
                        <a:rPr lang="de-DE" sz="900">
                          <a:effectLst/>
                        </a:rPr>
                        <a:t>C.2                 </a:t>
                      </a:r>
                      <a:endParaRPr lang="en-US" sz="1200">
                        <a:effectLst/>
                        <a:latin typeface="Cambria"/>
                        <a:ea typeface="Cambria"/>
                        <a:cs typeface="Cambria"/>
                      </a:endParaRPr>
                    </a:p>
                  </a:txBody>
                  <a:tcPr marL="44450" marR="44450" marT="0" marB="0" anchor="ctr"/>
                </a:tc>
                <a:tc>
                  <a:txBody>
                    <a:bodyPr/>
                    <a:lstStyle/>
                    <a:p>
                      <a:pPr>
                        <a:spcAft>
                          <a:spcPts val="1000"/>
                        </a:spcAft>
                      </a:pPr>
                      <a:r>
                        <a:rPr lang="de-DE" sz="900">
                          <a:effectLst/>
                        </a:rPr>
                        <a:t>ZUNANJI IZVAJALCI</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46.000,00</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0,00</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11.200,00</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11.200,00</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34.800,00</a:t>
                      </a:r>
                      <a:endParaRPr lang="en-US" sz="1200">
                        <a:effectLst/>
                        <a:latin typeface="Cambria"/>
                        <a:ea typeface="Cambria"/>
                        <a:cs typeface="Cambria"/>
                      </a:endParaRPr>
                    </a:p>
                  </a:txBody>
                  <a:tcPr marL="44450" marR="44450" marT="0" marB="0" anchor="ctr"/>
                </a:tc>
              </a:tr>
              <a:tr h="221563">
                <a:tc>
                  <a:txBody>
                    <a:bodyPr/>
                    <a:lstStyle/>
                    <a:p>
                      <a:pPr algn="ctr">
                        <a:spcAft>
                          <a:spcPts val="1000"/>
                        </a:spcAft>
                      </a:pPr>
                      <a:r>
                        <a:rPr lang="de-DE" sz="900">
                          <a:effectLst/>
                        </a:rPr>
                        <a:t>C.4                 </a:t>
                      </a:r>
                      <a:endParaRPr lang="en-US" sz="1200">
                        <a:effectLst/>
                        <a:latin typeface="Cambria"/>
                        <a:ea typeface="Cambria"/>
                        <a:cs typeface="Cambria"/>
                      </a:endParaRPr>
                    </a:p>
                  </a:txBody>
                  <a:tcPr marL="44450" marR="44450" marT="0" marB="0" anchor="ctr"/>
                </a:tc>
                <a:tc>
                  <a:txBody>
                    <a:bodyPr/>
                    <a:lstStyle/>
                    <a:p>
                      <a:pPr>
                        <a:spcAft>
                          <a:spcPts val="1000"/>
                        </a:spcAft>
                      </a:pPr>
                      <a:r>
                        <a:rPr lang="de-DE" sz="900">
                          <a:effectLst/>
                        </a:rPr>
                        <a:t>ADMINISTRATIVNI STROŠKI</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3.410,19</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0,00</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0,00</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0,00</a:t>
                      </a:r>
                      <a:endParaRPr lang="en-US" sz="1200">
                        <a:effectLst/>
                        <a:latin typeface="Cambria"/>
                        <a:ea typeface="Cambria"/>
                        <a:cs typeface="Cambria"/>
                      </a:endParaRPr>
                    </a:p>
                  </a:txBody>
                  <a:tcPr marL="44450" marR="44450" marT="0" marB="0" anchor="ctr"/>
                </a:tc>
                <a:tc>
                  <a:txBody>
                    <a:bodyPr/>
                    <a:lstStyle/>
                    <a:p>
                      <a:pPr algn="r">
                        <a:spcAft>
                          <a:spcPts val="1000"/>
                        </a:spcAft>
                      </a:pPr>
                      <a:r>
                        <a:rPr lang="de-DE" sz="900">
                          <a:effectLst/>
                        </a:rPr>
                        <a:t>3.410,19</a:t>
                      </a:r>
                      <a:endParaRPr lang="en-US" sz="1200">
                        <a:effectLst/>
                        <a:latin typeface="Cambria"/>
                        <a:ea typeface="Cambria"/>
                        <a:cs typeface="Cambria"/>
                      </a:endParaRPr>
                    </a:p>
                  </a:txBody>
                  <a:tcPr marL="44450" marR="44450" marT="0" marB="0" anchor="ctr"/>
                </a:tc>
              </a:tr>
              <a:tr h="221563">
                <a:tc>
                  <a:txBody>
                    <a:bodyPr/>
                    <a:lstStyle/>
                    <a:p>
                      <a:pPr algn="ctr">
                        <a:spcAft>
                          <a:spcPts val="0"/>
                        </a:spcAft>
                      </a:pPr>
                      <a:r>
                        <a:rPr lang="de-DE" sz="900">
                          <a:effectLst/>
                        </a:rPr>
                        <a:t>SKUPAJ/UKUPNO</a:t>
                      </a:r>
                      <a:endParaRPr lang="en-US" sz="1200">
                        <a:effectLst/>
                        <a:latin typeface="Cambria"/>
                        <a:ea typeface="Cambria"/>
                        <a:cs typeface="Cambria"/>
                      </a:endParaRPr>
                    </a:p>
                  </a:txBody>
                  <a:tcPr marL="44450" marR="44450" marT="0" marB="0" anchor="ctr"/>
                </a:tc>
                <a:tc>
                  <a:txBody>
                    <a:bodyPr/>
                    <a:lstStyle/>
                    <a:p>
                      <a:pPr>
                        <a:spcAft>
                          <a:spcPts val="0"/>
                        </a:spcAft>
                      </a:pPr>
                      <a:r>
                        <a:rPr lang="de-DE" sz="900">
                          <a:effectLst/>
                        </a:rPr>
                        <a:t> </a:t>
                      </a:r>
                      <a:endParaRPr lang="en-US" sz="1200">
                        <a:effectLst/>
                        <a:latin typeface="Cambria"/>
                        <a:ea typeface="Cambria"/>
                        <a:cs typeface="Cambria"/>
                      </a:endParaRPr>
                    </a:p>
                  </a:txBody>
                  <a:tcPr marL="44450" marR="44450" marT="0" marB="0" anchor="ctr"/>
                </a:tc>
                <a:tc>
                  <a:txBody>
                    <a:bodyPr/>
                    <a:lstStyle/>
                    <a:p>
                      <a:pPr algn="r">
                        <a:spcAft>
                          <a:spcPts val="0"/>
                        </a:spcAft>
                      </a:pPr>
                      <a:r>
                        <a:rPr lang="de-DE" sz="900">
                          <a:effectLst/>
                        </a:rPr>
                        <a:t>139.152,11</a:t>
                      </a:r>
                      <a:endParaRPr lang="en-US" sz="1200">
                        <a:effectLst/>
                        <a:latin typeface="Cambria"/>
                        <a:ea typeface="Cambria"/>
                        <a:cs typeface="Cambria"/>
                      </a:endParaRPr>
                    </a:p>
                  </a:txBody>
                  <a:tcPr marL="44450" marR="44450" marT="0" marB="0" anchor="ctr"/>
                </a:tc>
                <a:tc>
                  <a:txBody>
                    <a:bodyPr/>
                    <a:lstStyle/>
                    <a:p>
                      <a:pPr algn="r">
                        <a:spcAft>
                          <a:spcPts val="0"/>
                        </a:spcAft>
                      </a:pPr>
                      <a:r>
                        <a:rPr lang="de-DE" sz="900">
                          <a:effectLst/>
                        </a:rPr>
                        <a:t>0,00</a:t>
                      </a:r>
                      <a:endParaRPr lang="en-US" sz="1200">
                        <a:effectLst/>
                        <a:latin typeface="Cambria"/>
                        <a:ea typeface="Cambria"/>
                        <a:cs typeface="Cambria"/>
                      </a:endParaRPr>
                    </a:p>
                  </a:txBody>
                  <a:tcPr marL="44450" marR="44450" marT="0" marB="0" anchor="ctr"/>
                </a:tc>
                <a:tc>
                  <a:txBody>
                    <a:bodyPr/>
                    <a:lstStyle/>
                    <a:p>
                      <a:pPr algn="r">
                        <a:spcAft>
                          <a:spcPts val="0"/>
                        </a:spcAft>
                      </a:pPr>
                      <a:r>
                        <a:rPr lang="de-DE" sz="900">
                          <a:effectLst/>
                        </a:rPr>
                        <a:t>14.691,22</a:t>
                      </a:r>
                      <a:endParaRPr lang="en-US" sz="1200">
                        <a:effectLst/>
                        <a:latin typeface="Cambria"/>
                        <a:ea typeface="Cambria"/>
                        <a:cs typeface="Cambria"/>
                      </a:endParaRPr>
                    </a:p>
                  </a:txBody>
                  <a:tcPr marL="44450" marR="44450" marT="0" marB="0" anchor="ctr"/>
                </a:tc>
                <a:tc>
                  <a:txBody>
                    <a:bodyPr/>
                    <a:lstStyle/>
                    <a:p>
                      <a:pPr algn="r">
                        <a:spcAft>
                          <a:spcPts val="0"/>
                        </a:spcAft>
                      </a:pPr>
                      <a:r>
                        <a:rPr lang="de-DE" sz="900">
                          <a:effectLst/>
                        </a:rPr>
                        <a:t>14.691,22</a:t>
                      </a:r>
                      <a:endParaRPr lang="en-US" sz="1200">
                        <a:effectLst/>
                        <a:latin typeface="Cambria"/>
                        <a:ea typeface="Cambria"/>
                        <a:cs typeface="Cambria"/>
                      </a:endParaRPr>
                    </a:p>
                  </a:txBody>
                  <a:tcPr marL="44450" marR="44450" marT="0" marB="0" anchor="ctr"/>
                </a:tc>
                <a:tc>
                  <a:txBody>
                    <a:bodyPr/>
                    <a:lstStyle/>
                    <a:p>
                      <a:pPr algn="r">
                        <a:spcAft>
                          <a:spcPts val="0"/>
                        </a:spcAft>
                      </a:pPr>
                      <a:r>
                        <a:rPr lang="de-DE" sz="900" dirty="0">
                          <a:effectLst/>
                        </a:rPr>
                        <a:t>124.460,89</a:t>
                      </a:r>
                      <a:endParaRPr lang="en-US" sz="1200" dirty="0">
                        <a:effectLst/>
                        <a:latin typeface="Cambria"/>
                        <a:ea typeface="Cambria"/>
                        <a:cs typeface="Cambria"/>
                      </a:endParaRPr>
                    </a:p>
                  </a:txBody>
                  <a:tcPr marL="44450" marR="44450" marT="0" marB="0" anchor="ctr"/>
                </a:tc>
              </a:tr>
            </a:tbl>
          </a:graphicData>
        </a:graphic>
      </p:graphicFrame>
    </p:spTree>
    <p:extLst>
      <p:ext uri="{BB962C8B-B14F-4D97-AF65-F5344CB8AC3E}">
        <p14:creationId xmlns:p14="http://schemas.microsoft.com/office/powerpoint/2010/main" val="2805716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lstStyle/>
          <a:p>
            <a:endParaRPr lang="en-US" dirty="0"/>
          </a:p>
        </p:txBody>
      </p:sp>
      <p:sp>
        <p:nvSpPr>
          <p:cNvPr id="3" name="Podnaslov 2"/>
          <p:cNvSpPr>
            <a:spLocks noGrp="1"/>
          </p:cNvSpPr>
          <p:nvPr>
            <p:ph type="subTitle" idx="1"/>
          </p:nvPr>
        </p:nvSpPr>
        <p:spPr>
          <a:xfrm>
            <a:off x="1627584" y="3789040"/>
            <a:ext cx="6400800" cy="2592288"/>
          </a:xfrm>
        </p:spPr>
        <p:txBody>
          <a:bodyPr>
            <a:normAutofit lnSpcReduction="10000"/>
          </a:bodyPr>
          <a:lstStyle/>
          <a:p>
            <a:pPr algn="l"/>
            <a:r>
              <a:rPr lang="sl-SI" sz="1800" dirty="0">
                <a:solidFill>
                  <a:schemeClr val="tx1"/>
                </a:solidFill>
              </a:rPr>
              <a:t>V študiji se bo preko analize in ocene trenutnega prostorskega stanja turističnega sektorja na slovenski obali definiralo trenutno prostorsko stanje </a:t>
            </a:r>
            <a:r>
              <a:rPr lang="sl-SI" sz="1800" dirty="0" err="1">
                <a:solidFill>
                  <a:schemeClr val="tx1"/>
                </a:solidFill>
              </a:rPr>
              <a:t>tursitičnega</a:t>
            </a:r>
            <a:r>
              <a:rPr lang="sl-SI" sz="1800" dirty="0">
                <a:solidFill>
                  <a:schemeClr val="tx1"/>
                </a:solidFill>
              </a:rPr>
              <a:t> sektorja z analizo razvojnih trendov, potreb in zahtev turistične ponudbe. </a:t>
            </a:r>
            <a:endParaRPr lang="sl-SI" sz="1800" dirty="0" smtClean="0">
              <a:solidFill>
                <a:schemeClr val="tx1"/>
              </a:solidFill>
            </a:endParaRPr>
          </a:p>
          <a:p>
            <a:pPr algn="l"/>
            <a:endParaRPr lang="sl-SI" sz="1800" dirty="0">
              <a:solidFill>
                <a:schemeClr val="tx1"/>
              </a:solidFill>
            </a:endParaRPr>
          </a:p>
          <a:p>
            <a:pPr algn="l"/>
            <a:r>
              <a:rPr lang="sl-SI" sz="1800" dirty="0">
                <a:solidFill>
                  <a:schemeClr val="tx1"/>
                </a:solidFill>
              </a:rPr>
              <a:t>Na podlagi konzultacij z Regionalnim razvojnim centrom Koper ter intervjuji z akterji iz področja turističnega in prostorskega </a:t>
            </a:r>
            <a:r>
              <a:rPr lang="sl-SI" sz="1800" dirty="0" err="1">
                <a:solidFill>
                  <a:schemeClr val="tx1"/>
                </a:solidFill>
              </a:rPr>
              <a:t>sekotrja</a:t>
            </a:r>
            <a:r>
              <a:rPr lang="sl-SI" sz="1800" dirty="0">
                <a:solidFill>
                  <a:schemeClr val="tx1"/>
                </a:solidFill>
              </a:rPr>
              <a:t> se naloga razvija v smeri definicije ključnih oblik turizma in njihove umestitve v prostor.</a:t>
            </a:r>
            <a:endParaRPr lang="en-US" sz="1800" dirty="0">
              <a:solidFill>
                <a:schemeClr val="tx1"/>
              </a:solidFill>
            </a:endParaRPr>
          </a:p>
        </p:txBody>
      </p:sp>
      <p:sp>
        <p:nvSpPr>
          <p:cNvPr id="4" name="Pravokotnik 3"/>
          <p:cNvSpPr/>
          <p:nvPr/>
        </p:nvSpPr>
        <p:spPr>
          <a:xfrm>
            <a:off x="1692274" y="1268760"/>
            <a:ext cx="6624141" cy="646331"/>
          </a:xfrm>
          <a:prstGeom prst="rect">
            <a:avLst/>
          </a:prstGeom>
        </p:spPr>
        <p:txBody>
          <a:bodyPr wrap="square">
            <a:spAutoFit/>
          </a:bodyPr>
          <a:lstStyle/>
          <a:p>
            <a:r>
              <a:rPr lang="sl-SI" b="1" dirty="0"/>
              <a:t>002</a:t>
            </a:r>
            <a:r>
              <a:rPr lang="sl-SI" dirty="0"/>
              <a:t> Študija turizma in poselitve za slovensko Istro </a:t>
            </a:r>
            <a:br>
              <a:rPr lang="sl-SI" dirty="0"/>
            </a:br>
            <a:r>
              <a:rPr lang="sl-SI" dirty="0"/>
              <a:t>	 (</a:t>
            </a:r>
            <a:r>
              <a:rPr lang="sl-SI" dirty="0" err="1"/>
              <a:t>RC</a:t>
            </a:r>
            <a:r>
              <a:rPr lang="sl-SI" dirty="0"/>
              <a:t> Planiranje Celje, d.o.o.)</a:t>
            </a:r>
            <a:endParaRPr lang="en-US" dirty="0"/>
          </a:p>
        </p:txBody>
      </p:sp>
    </p:spTree>
    <p:extLst>
      <p:ext uri="{BB962C8B-B14F-4D97-AF65-F5344CB8AC3E}">
        <p14:creationId xmlns:p14="http://schemas.microsoft.com/office/powerpoint/2010/main" val="41321007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lstStyle/>
          <a:p>
            <a:endParaRPr lang="en-US"/>
          </a:p>
        </p:txBody>
      </p:sp>
      <p:sp>
        <p:nvSpPr>
          <p:cNvPr id="3" name="Podnaslov 2"/>
          <p:cNvSpPr>
            <a:spLocks noGrp="1"/>
          </p:cNvSpPr>
          <p:nvPr>
            <p:ph type="subTitle" idx="1"/>
          </p:nvPr>
        </p:nvSpPr>
        <p:spPr/>
        <p:txBody>
          <a:bodyPr/>
          <a:lstStyle/>
          <a:p>
            <a:endParaRPr lang="en-US"/>
          </a:p>
        </p:txBody>
      </p:sp>
      <p:sp>
        <p:nvSpPr>
          <p:cNvPr id="4" name="Pravokotnik 3"/>
          <p:cNvSpPr/>
          <p:nvPr/>
        </p:nvSpPr>
        <p:spPr>
          <a:xfrm>
            <a:off x="1619672" y="3068960"/>
            <a:ext cx="7200800" cy="3416320"/>
          </a:xfrm>
          <a:prstGeom prst="rect">
            <a:avLst/>
          </a:prstGeom>
        </p:spPr>
        <p:txBody>
          <a:bodyPr wrap="square">
            <a:spAutoFit/>
          </a:bodyPr>
          <a:lstStyle/>
          <a:p>
            <a:r>
              <a:rPr lang="sl-SI" dirty="0"/>
              <a:t>S prostorskega vidika je pomembno slediti načelu ohranjanja </a:t>
            </a:r>
            <a:r>
              <a:rPr lang="sl-SI" dirty="0" err="1"/>
              <a:t>landmarka</a:t>
            </a:r>
            <a:r>
              <a:rPr lang="sl-SI" dirty="0"/>
              <a:t> oz. vizualnih značilnosti prostora ter definirati nivo urbanističnega oblikovanja z razpoznavno strukturo. Tukaj se bo predlog precej navezal na </a:t>
            </a:r>
            <a:r>
              <a:rPr lang="sl-SI" b="1" dirty="0"/>
              <a:t>projekt </a:t>
            </a:r>
            <a:r>
              <a:rPr lang="sl-SI" b="1" dirty="0" err="1"/>
              <a:t>SHAPE</a:t>
            </a:r>
            <a:r>
              <a:rPr lang="sl-SI" dirty="0"/>
              <a:t> in </a:t>
            </a:r>
            <a:r>
              <a:rPr lang="sl-SI" b="1" dirty="0"/>
              <a:t>Razvojno strategijo turizma</a:t>
            </a:r>
            <a:r>
              <a:rPr lang="sl-SI" dirty="0"/>
              <a:t> (oboje </a:t>
            </a:r>
            <a:r>
              <a:rPr lang="sl-SI" dirty="0" err="1"/>
              <a:t>RRC</a:t>
            </a:r>
            <a:r>
              <a:rPr lang="sl-SI" dirty="0"/>
              <a:t> Koper), kjer se izpostavi idejo slovenske obalne promenade (100 m zaščiteni pas, kjer ni možna zazidava, oblikujejo se pomembne točke, navezave na razgledišča, turistične </a:t>
            </a:r>
            <a:r>
              <a:rPr lang="sl-SI" dirty="0" err="1"/>
              <a:t>destinacije</a:t>
            </a:r>
            <a:r>
              <a:rPr lang="sl-SI" dirty="0"/>
              <a:t>, obstoječe programe (poti, kolesarske poti, pohodniške poti, tematske poti, turistične točke…). Predlog koncepta obalne promenade se lahko naveže tudi na hrvaški del Istre. S promenade se v določenih sekvencah poveže programe z območji v zaledju. Cilj je povezovanje vseh akterjev, da se gradi na dodani vrednosti (ustvarjanje nove zgodbe) in definicijah posameznih </a:t>
            </a:r>
            <a:r>
              <a:rPr lang="sl-SI" dirty="0" err="1"/>
              <a:t>destinacij</a:t>
            </a:r>
            <a:r>
              <a:rPr lang="sl-SI" dirty="0"/>
              <a:t> (z vsebino in podobo).</a:t>
            </a:r>
            <a:endParaRPr lang="en-US" dirty="0"/>
          </a:p>
        </p:txBody>
      </p:sp>
    </p:spTree>
    <p:extLst>
      <p:ext uri="{BB962C8B-B14F-4D97-AF65-F5344CB8AC3E}">
        <p14:creationId xmlns:p14="http://schemas.microsoft.com/office/powerpoint/2010/main" val="19443914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slov 2"/>
          <p:cNvSpPr>
            <a:spLocks noGrp="1"/>
          </p:cNvSpPr>
          <p:nvPr>
            <p:ph type="subTitle" idx="1"/>
          </p:nvPr>
        </p:nvSpPr>
        <p:spPr>
          <a:xfrm>
            <a:off x="1692274" y="980728"/>
            <a:ext cx="6624141" cy="1752600"/>
          </a:xfrm>
        </p:spPr>
        <p:txBody>
          <a:bodyPr>
            <a:noAutofit/>
          </a:bodyPr>
          <a:lstStyle/>
          <a:p>
            <a:pPr algn="l"/>
            <a:r>
              <a:rPr lang="sl-SI" sz="1600" b="1" dirty="0">
                <a:solidFill>
                  <a:schemeClr val="tx1"/>
                </a:solidFill>
              </a:rPr>
              <a:t>KAZALO VSEBINE</a:t>
            </a:r>
            <a:endParaRPr lang="en-US" sz="1600" dirty="0">
              <a:solidFill>
                <a:schemeClr val="tx1"/>
              </a:solidFill>
            </a:endParaRPr>
          </a:p>
          <a:p>
            <a:pPr algn="l"/>
            <a:r>
              <a:rPr lang="sl-SI" sz="1600" b="1" dirty="0">
                <a:solidFill>
                  <a:schemeClr val="tx1"/>
                </a:solidFill>
              </a:rPr>
              <a:t>TEKSTUALNI </a:t>
            </a:r>
            <a:r>
              <a:rPr lang="sl-SI" sz="1600" b="1" dirty="0" smtClean="0">
                <a:solidFill>
                  <a:schemeClr val="tx1"/>
                </a:solidFill>
              </a:rPr>
              <a:t>DEL</a:t>
            </a:r>
          </a:p>
          <a:p>
            <a:pPr algn="l"/>
            <a:endParaRPr lang="sl-SI" sz="1600" dirty="0" smtClean="0">
              <a:solidFill>
                <a:schemeClr val="tx1"/>
              </a:solidFill>
            </a:endParaRPr>
          </a:p>
          <a:p>
            <a:pPr algn="l"/>
            <a:endParaRPr lang="sl-SI" sz="1600" dirty="0">
              <a:solidFill>
                <a:schemeClr val="tx1"/>
              </a:solidFill>
            </a:endParaRPr>
          </a:p>
          <a:p>
            <a:pPr algn="l"/>
            <a:endParaRPr lang="sl-SI" sz="1600" dirty="0" smtClean="0">
              <a:solidFill>
                <a:schemeClr val="tx1"/>
              </a:solidFill>
            </a:endParaRPr>
          </a:p>
          <a:p>
            <a:pPr algn="l"/>
            <a:endParaRPr lang="en-US" sz="1600" dirty="0">
              <a:solidFill>
                <a:schemeClr val="tx1"/>
              </a:solidFill>
            </a:endParaRPr>
          </a:p>
          <a:p>
            <a:pPr algn="l"/>
            <a:r>
              <a:rPr lang="sl-SI" sz="1400" u="sng" cap="all" dirty="0" err="1">
                <a:solidFill>
                  <a:schemeClr val="tx1"/>
                </a:solidFill>
              </a:rPr>
              <a:t>1</a:t>
            </a:r>
            <a:r>
              <a:rPr lang="sl-SI" sz="1400" cap="all" dirty="0" err="1">
                <a:solidFill>
                  <a:schemeClr val="tx1"/>
                </a:solidFill>
              </a:rPr>
              <a:t>	</a:t>
            </a:r>
            <a:r>
              <a:rPr lang="sl-SI" sz="1400" b="1" cap="all" dirty="0" err="1">
                <a:solidFill>
                  <a:schemeClr val="tx1"/>
                </a:solidFill>
              </a:rPr>
              <a:t>Analiza</a:t>
            </a:r>
            <a:r>
              <a:rPr lang="sl-SI" sz="1400" b="1" cap="all" dirty="0">
                <a:solidFill>
                  <a:schemeClr val="tx1"/>
                </a:solidFill>
              </a:rPr>
              <a:t> in ocena obstoječega stanja	</a:t>
            </a:r>
            <a:endParaRPr lang="en-US" sz="1400" b="1" cap="all" dirty="0">
              <a:solidFill>
                <a:schemeClr val="tx1"/>
              </a:solidFill>
            </a:endParaRPr>
          </a:p>
          <a:p>
            <a:pPr algn="l"/>
            <a:r>
              <a:rPr lang="sl-SI" sz="1400" dirty="0">
                <a:solidFill>
                  <a:schemeClr val="tx1"/>
                </a:solidFill>
              </a:rPr>
              <a:t>1.1  	</a:t>
            </a:r>
            <a:r>
              <a:rPr lang="sl-SI" sz="1400" dirty="0" smtClean="0">
                <a:solidFill>
                  <a:schemeClr val="tx1"/>
                </a:solidFill>
              </a:rPr>
              <a:t>Tipologija</a:t>
            </a:r>
            <a:endParaRPr lang="en-US" sz="1400" dirty="0">
              <a:solidFill>
                <a:schemeClr val="tx1"/>
              </a:solidFill>
            </a:endParaRPr>
          </a:p>
          <a:p>
            <a:pPr algn="l"/>
            <a:r>
              <a:rPr lang="sl-SI" sz="1400" dirty="0">
                <a:solidFill>
                  <a:schemeClr val="tx1"/>
                </a:solidFill>
              </a:rPr>
              <a:t>1.2 	</a:t>
            </a:r>
            <a:r>
              <a:rPr lang="sl-SI" sz="1400" dirty="0" smtClean="0">
                <a:solidFill>
                  <a:schemeClr val="tx1"/>
                </a:solidFill>
              </a:rPr>
              <a:t>Klasifikacija </a:t>
            </a:r>
            <a:r>
              <a:rPr lang="sl-SI" sz="1400" dirty="0">
                <a:solidFill>
                  <a:schemeClr val="tx1"/>
                </a:solidFill>
              </a:rPr>
              <a:t>po vsebini, lokaciji in velikosti</a:t>
            </a:r>
            <a:endParaRPr lang="en-US" sz="1400" dirty="0">
              <a:solidFill>
                <a:schemeClr val="tx1"/>
              </a:solidFill>
            </a:endParaRPr>
          </a:p>
          <a:p>
            <a:pPr algn="l"/>
            <a:r>
              <a:rPr lang="sl-SI" sz="1400" dirty="0">
                <a:solidFill>
                  <a:schemeClr val="tx1"/>
                </a:solidFill>
              </a:rPr>
              <a:t>1.3 	</a:t>
            </a:r>
            <a:r>
              <a:rPr lang="sl-SI" sz="1400" dirty="0" smtClean="0">
                <a:solidFill>
                  <a:schemeClr val="tx1"/>
                </a:solidFill>
              </a:rPr>
              <a:t>Prostorska </a:t>
            </a:r>
            <a:r>
              <a:rPr lang="sl-SI" sz="1400" dirty="0">
                <a:solidFill>
                  <a:schemeClr val="tx1"/>
                </a:solidFill>
              </a:rPr>
              <a:t>umestitev po tipologiji</a:t>
            </a:r>
            <a:endParaRPr lang="en-US" sz="1400" dirty="0">
              <a:solidFill>
                <a:schemeClr val="tx1"/>
              </a:solidFill>
            </a:endParaRPr>
          </a:p>
          <a:p>
            <a:pPr algn="l"/>
            <a:r>
              <a:rPr lang="sl-SI" sz="1400" dirty="0">
                <a:solidFill>
                  <a:schemeClr val="tx1"/>
                </a:solidFill>
              </a:rPr>
              <a:t>1.4                </a:t>
            </a:r>
            <a:r>
              <a:rPr lang="sl-SI" sz="1400" dirty="0" smtClean="0">
                <a:solidFill>
                  <a:schemeClr val="tx1"/>
                </a:solidFill>
              </a:rPr>
              <a:t> Kapacitete </a:t>
            </a:r>
            <a:r>
              <a:rPr lang="sl-SI" sz="1400" dirty="0">
                <a:solidFill>
                  <a:schemeClr val="tx1"/>
                </a:solidFill>
              </a:rPr>
              <a:t>po lokacijah in po </a:t>
            </a:r>
            <a:r>
              <a:rPr lang="sl-SI" sz="1400" dirty="0" smtClean="0">
                <a:solidFill>
                  <a:schemeClr val="tx1"/>
                </a:solidFill>
              </a:rPr>
              <a:t>tipologiji</a:t>
            </a:r>
            <a:endParaRPr lang="en-US" sz="1400" dirty="0" smtClean="0">
              <a:solidFill>
                <a:schemeClr val="tx1"/>
              </a:solidFill>
            </a:endParaRPr>
          </a:p>
          <a:p>
            <a:pPr algn="l"/>
            <a:r>
              <a:rPr lang="sl-SI" sz="1400" dirty="0" smtClean="0">
                <a:solidFill>
                  <a:schemeClr val="tx1"/>
                </a:solidFill>
              </a:rPr>
              <a:t>1.5 	Servisne dejavnosti in spremljevalni program turistične industrije</a:t>
            </a:r>
            <a:endParaRPr lang="en-US" sz="1400" dirty="0" smtClean="0">
              <a:solidFill>
                <a:schemeClr val="tx1"/>
              </a:solidFill>
            </a:endParaRPr>
          </a:p>
          <a:p>
            <a:pPr algn="l"/>
            <a:r>
              <a:rPr lang="sl-SI" sz="1400" dirty="0" smtClean="0">
                <a:solidFill>
                  <a:schemeClr val="tx1"/>
                </a:solidFill>
              </a:rPr>
              <a:t>1.6                 </a:t>
            </a:r>
            <a:r>
              <a:rPr lang="sl-SI" sz="1400" dirty="0">
                <a:solidFill>
                  <a:schemeClr val="tx1"/>
                </a:solidFill>
              </a:rPr>
              <a:t>Analiza trendov</a:t>
            </a:r>
            <a:endParaRPr lang="en-US" sz="1400" dirty="0">
              <a:solidFill>
                <a:schemeClr val="tx1"/>
              </a:solidFill>
            </a:endParaRPr>
          </a:p>
          <a:p>
            <a:pPr algn="l"/>
            <a:r>
              <a:rPr lang="sl-SI" sz="1400" dirty="0">
                <a:solidFill>
                  <a:schemeClr val="tx1"/>
                </a:solidFill>
              </a:rPr>
              <a:t>1.7                 Pregled rentabilnosti po tipologiji v razmerju do obremenitve </a:t>
            </a:r>
            <a:endParaRPr lang="en-US" sz="1400" dirty="0">
              <a:solidFill>
                <a:schemeClr val="tx1"/>
              </a:solidFill>
            </a:endParaRPr>
          </a:p>
          <a:p>
            <a:pPr algn="l"/>
            <a:r>
              <a:rPr lang="sl-SI" sz="1400" dirty="0">
                <a:solidFill>
                  <a:schemeClr val="tx1"/>
                </a:solidFill>
              </a:rPr>
              <a:t>1.8                 Potenciali obstoječih con (lokacije in kapacitete)</a:t>
            </a:r>
            <a:endParaRPr lang="en-US" sz="1400" dirty="0">
              <a:solidFill>
                <a:schemeClr val="tx1"/>
              </a:solidFill>
            </a:endParaRPr>
          </a:p>
          <a:p>
            <a:pPr algn="l"/>
            <a:r>
              <a:rPr lang="sl-SI" sz="1400" dirty="0">
                <a:solidFill>
                  <a:schemeClr val="tx1"/>
                </a:solidFill>
              </a:rPr>
              <a:t>1.9                 Potenciali novih lokacij </a:t>
            </a:r>
            <a:endParaRPr lang="en-US" sz="1400" dirty="0">
              <a:solidFill>
                <a:schemeClr val="tx1"/>
              </a:solidFill>
            </a:endParaRPr>
          </a:p>
          <a:p>
            <a:pPr algn="l"/>
            <a:r>
              <a:rPr lang="sl-SI" sz="1400" dirty="0">
                <a:solidFill>
                  <a:schemeClr val="tx1"/>
                </a:solidFill>
              </a:rPr>
              <a:t>1.10               Čezmejna povezanost panoge</a:t>
            </a:r>
            <a:endParaRPr lang="en-US" sz="1400" dirty="0">
              <a:solidFill>
                <a:schemeClr val="tx1"/>
              </a:solidFill>
            </a:endParaRPr>
          </a:p>
          <a:p>
            <a:pPr algn="l"/>
            <a:r>
              <a:rPr lang="sl-SI" sz="1400" dirty="0">
                <a:solidFill>
                  <a:schemeClr val="tx1"/>
                </a:solidFill>
              </a:rPr>
              <a:t>1.11               Izkoriščenost morja in zaledja</a:t>
            </a:r>
            <a:endParaRPr lang="en-US" sz="1400" dirty="0">
              <a:solidFill>
                <a:schemeClr val="tx1"/>
              </a:solidFill>
            </a:endParaRPr>
          </a:p>
          <a:p>
            <a:pPr algn="l"/>
            <a:r>
              <a:rPr lang="sl-SI" sz="1400" dirty="0">
                <a:solidFill>
                  <a:schemeClr val="tx1"/>
                </a:solidFill>
              </a:rPr>
              <a:t>1.12               Omejitve panoge zaradi varstvenih režimov</a:t>
            </a:r>
            <a:endParaRPr lang="en-US" sz="1400" dirty="0">
              <a:solidFill>
                <a:schemeClr val="tx1"/>
              </a:solidFill>
            </a:endParaRPr>
          </a:p>
          <a:p>
            <a:pPr algn="l"/>
            <a:r>
              <a:rPr lang="sl-SI" sz="1600" dirty="0">
                <a:solidFill>
                  <a:schemeClr val="tx1"/>
                </a:solidFill>
              </a:rPr>
              <a:t> </a:t>
            </a:r>
            <a:r>
              <a:rPr lang="sl-SI" sz="1600" b="1" cap="all" dirty="0">
                <a:solidFill>
                  <a:schemeClr val="tx1"/>
                </a:solidFill>
              </a:rPr>
              <a:t> </a:t>
            </a:r>
            <a:endParaRPr lang="en-US" sz="1600" b="1" cap="all" dirty="0">
              <a:solidFill>
                <a:schemeClr val="tx1"/>
              </a:solidFill>
            </a:endParaRPr>
          </a:p>
          <a:p>
            <a:pPr algn="l"/>
            <a:endParaRPr lang="en-US" sz="1600" dirty="0">
              <a:solidFill>
                <a:schemeClr val="tx1"/>
              </a:solidFill>
            </a:endParaRPr>
          </a:p>
        </p:txBody>
      </p:sp>
    </p:spTree>
    <p:extLst>
      <p:ext uri="{BB962C8B-B14F-4D97-AF65-F5344CB8AC3E}">
        <p14:creationId xmlns:p14="http://schemas.microsoft.com/office/powerpoint/2010/main" val="1190982688"/>
      </p:ext>
    </p:extLst>
  </p:cSld>
  <p:clrMapOvr>
    <a:masterClrMapping/>
  </p:clrMapOvr>
  <p:timing>
    <p:tnLst>
      <p:par>
        <p:cTn id="1" dur="indefinite" restart="never" nodeType="tmRoot"/>
      </p:par>
    </p:tnLst>
  </p:timing>
</p:sld>
</file>

<file path=ppt/theme/theme1.xml><?xml version="1.0" encoding="utf-8"?>
<a:theme xmlns:a="http://schemas.openxmlformats.org/drawingml/2006/main" name="2_Načrt po meri">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ačrt po meri">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810</TotalTime>
  <Words>456</Words>
  <Application>Microsoft Office PowerPoint</Application>
  <PresentationFormat>Diaprojekcija na zaslonu (4:3)</PresentationFormat>
  <Paragraphs>153</Paragraphs>
  <Slides>10</Slides>
  <Notes>0</Notes>
  <HiddenSlides>0</HiddenSlides>
  <MMClips>0</MMClips>
  <ScaleCrop>false</ScaleCrop>
  <HeadingPairs>
    <vt:vector size="4" baseType="variant">
      <vt:variant>
        <vt:lpstr>Tema</vt:lpstr>
      </vt:variant>
      <vt:variant>
        <vt:i4>2</vt:i4>
      </vt:variant>
      <vt:variant>
        <vt:lpstr>Naslovi diapozitivov</vt:lpstr>
      </vt:variant>
      <vt:variant>
        <vt:i4>10</vt:i4>
      </vt:variant>
    </vt:vector>
  </HeadingPairs>
  <TitlesOfParts>
    <vt:vector size="12" baseType="lpstr">
      <vt:lpstr>2_Načrt po meri</vt:lpstr>
      <vt:lpstr>Načrt po meri</vt:lpstr>
      <vt:lpstr>PowerPointova predstavitev</vt:lpstr>
      <vt:lpstr>PowerPointova predstavitev</vt:lpstr>
      <vt:lpstr>PowerPointova predstavitev</vt:lpstr>
      <vt:lpstr>PowerPointova predstavitev</vt:lpstr>
      <vt:lpstr>PODIZVAJALCI STROKOVNIH ŠTUDIJ ZA FA:  001 Prometna študija za slovensko Istro    (PNZ Svetovanje projektiranje d.o.o.)  002 Študija turizma in poselitve za slovensko Istro    (RC Planiranje Celje, d.o.o.)  003 Študija kmetijstva in poselitve za slovensko Istro     (Urbanisti, d.o.o.)  004 Študija naravnih danosti in poselitve za slovensko Istro   (Acer, d.o.o.)   005 Študija gospodarskih dejavnosti in razvojnih trendov za slovensko Istro  (IER Ljubljana)   </vt:lpstr>
      <vt:lpstr>PowerPointova predstavitev</vt:lpstr>
      <vt:lpstr>PowerPointova predstavitev</vt:lpstr>
      <vt:lpstr>PowerPointova predstavitev</vt:lpstr>
      <vt:lpstr>PowerPointova predstavitev</vt:lpstr>
      <vt:lpstr>PowerPointova predstavitev</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GROMarch</dc:creator>
  <cp:lastModifiedBy>Fikfak, Alenka</cp:lastModifiedBy>
  <cp:revision>23</cp:revision>
  <dcterms:created xsi:type="dcterms:W3CDTF">2014-05-15T20:45:53Z</dcterms:created>
  <dcterms:modified xsi:type="dcterms:W3CDTF">2015-09-25T07:08:18Z</dcterms:modified>
</cp:coreProperties>
</file>