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0" r:id="rId4"/>
    <p:sldId id="262" r:id="rId5"/>
    <p:sldId id="271" r:id="rId6"/>
    <p:sldId id="264" r:id="rId7"/>
    <p:sldId id="266" r:id="rId8"/>
    <p:sldId id="267" r:id="rId9"/>
    <p:sldId id="269" r:id="rId10"/>
    <p:sldId id="265" r:id="rId11"/>
    <p:sldId id="270" r:id="rId12"/>
    <p:sldId id="268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AE12F-7350-40A8-95B7-83D7EE702F1C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63998-82E0-459F-A21C-15A590934A8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0937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0907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5079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6993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2316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4531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16651-607C-41DA-BFED-EEC70311529C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052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936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5892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577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154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525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382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4763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342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1065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7443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03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8B467-AB8C-4D5A-91AF-A6E8B3FC1CD9}" type="datetimeFigureOut">
              <a:rPr lang="hr-HR" smtClean="0"/>
              <a:t>21.9.2015.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8F8D0-E11F-4562-8728-166EC39411F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85041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put-up-istre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93258" y="2217781"/>
            <a:ext cx="10605477" cy="1126726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</a:pP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1100" b="1" dirty="0" smtClean="0">
                <a:latin typeface="+mn-lt"/>
              </a:rPr>
              <a:t/>
            </a:r>
            <a:br>
              <a:rPr lang="hr-HR" sz="1100" b="1" dirty="0" smtClean="0">
                <a:latin typeface="+mn-lt"/>
              </a:rPr>
            </a:br>
            <a:r>
              <a:rPr lang="hr-HR" sz="1100" b="1" dirty="0">
                <a:latin typeface="+mn-lt"/>
              </a:rPr>
              <a:t/>
            </a:r>
            <a:br>
              <a:rPr lang="hr-HR" sz="1100" b="1" dirty="0">
                <a:latin typeface="+mn-lt"/>
              </a:rPr>
            </a:br>
            <a:r>
              <a:rPr lang="hr-HR" sz="1100" b="1" dirty="0" smtClean="0">
                <a:latin typeface="+mn-lt"/>
              </a:rPr>
              <a:t/>
            </a:r>
            <a:br>
              <a:rPr lang="hr-HR" sz="1100" b="1" dirty="0" smtClean="0">
                <a:latin typeface="+mn-lt"/>
              </a:rPr>
            </a:br>
            <a:r>
              <a:rPr lang="hr-HR" sz="1100" b="1" dirty="0">
                <a:latin typeface="+mn-lt"/>
              </a:rPr>
              <a:t/>
            </a:r>
            <a:br>
              <a:rPr lang="hr-HR" sz="1100" b="1" dirty="0">
                <a:latin typeface="+mn-lt"/>
              </a:rPr>
            </a:br>
            <a:r>
              <a:rPr lang="hr-HR" sz="1100" b="1" dirty="0" smtClean="0">
                <a:latin typeface="+mn-lt"/>
              </a:rPr>
              <a:t/>
            </a:r>
            <a:br>
              <a:rPr lang="hr-HR" sz="1100" b="1" dirty="0" smtClean="0">
                <a:latin typeface="+mn-lt"/>
              </a:rPr>
            </a:br>
            <a:r>
              <a:rPr lang="hr-HR" sz="1100" b="1" dirty="0">
                <a:latin typeface="+mn-lt"/>
              </a:rPr>
              <a:t/>
            </a:r>
            <a:br>
              <a:rPr lang="hr-HR" sz="1100" b="1" dirty="0">
                <a:latin typeface="+mn-lt"/>
              </a:rPr>
            </a:br>
            <a:r>
              <a:rPr lang="hr-HR" sz="1100" b="1" dirty="0" smtClean="0">
                <a:latin typeface="+mn-lt"/>
              </a:rPr>
              <a:t/>
            </a:r>
            <a:br>
              <a:rPr lang="hr-HR" sz="11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000" b="1" dirty="0" smtClean="0">
                <a:latin typeface="+mn-lt"/>
              </a:rPr>
              <a:t>PROVEDENE AKTIVNOSTI I FINANCIJSKI IZVJEŠTAJ ZAVODA ZA PROSTORNO UREĐENJE IŽ</a:t>
            </a:r>
            <a:endParaRPr lang="hr-HR" sz="4000" b="1" dirty="0"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7401169" y="4619809"/>
            <a:ext cx="3266831" cy="1140128"/>
          </a:xfrm>
        </p:spPr>
        <p:txBody>
          <a:bodyPr>
            <a:normAutofit/>
          </a:bodyPr>
          <a:lstStyle/>
          <a:p>
            <a:pPr algn="r">
              <a:spcBef>
                <a:spcPts val="1800"/>
              </a:spcBef>
            </a:pPr>
            <a:r>
              <a:rPr lang="hr-HR" sz="1800" b="1" i="1" dirty="0" smtClean="0"/>
              <a:t>Sandro Krizman, </a:t>
            </a:r>
            <a:r>
              <a:rPr lang="hr-HR" sz="1800" b="1" i="1" dirty="0" err="1" smtClean="0"/>
              <a:t>mag.oec</a:t>
            </a:r>
            <a:r>
              <a:rPr lang="hr-HR" sz="1800" b="1" i="1" dirty="0" smtClean="0"/>
              <a:t>.</a:t>
            </a:r>
          </a:p>
          <a:p>
            <a:pPr algn="r">
              <a:spcBef>
                <a:spcPts val="600"/>
              </a:spcBef>
            </a:pPr>
            <a:r>
              <a:rPr lang="hr-HR" sz="1800" i="1" dirty="0" smtClean="0"/>
              <a:t>Tehnički koordinator na projektu </a:t>
            </a:r>
            <a:endParaRPr lang="hr-HR" sz="1800" i="1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858" y="246958"/>
            <a:ext cx="3290280" cy="186723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8" y="3840517"/>
            <a:ext cx="3200400" cy="505326"/>
          </a:xfrm>
          <a:prstGeom prst="rect">
            <a:avLst/>
          </a:prstGeom>
        </p:spPr>
      </p:pic>
      <p:sp>
        <p:nvSpPr>
          <p:cNvPr id="10" name="Podnaslov 2"/>
          <p:cNvSpPr txBox="1">
            <a:spLocks/>
          </p:cNvSpPr>
          <p:nvPr/>
        </p:nvSpPr>
        <p:spPr>
          <a:xfrm>
            <a:off x="4415690" y="5759938"/>
            <a:ext cx="3360615" cy="1286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HR" b="1" i="1" dirty="0" smtClean="0"/>
          </a:p>
          <a:p>
            <a:r>
              <a:rPr lang="hr-HR" sz="1400" b="1" i="1" dirty="0" smtClean="0"/>
              <a:t>Ljubljana, 25.09.2015.</a:t>
            </a:r>
          </a:p>
          <a:p>
            <a:endParaRPr lang="hr-HR" dirty="0" smtClean="0"/>
          </a:p>
        </p:txBody>
      </p:sp>
      <p:sp>
        <p:nvSpPr>
          <p:cNvPr id="11" name="Naslov 1"/>
          <p:cNvSpPr txBox="1">
            <a:spLocks/>
          </p:cNvSpPr>
          <p:nvPr/>
        </p:nvSpPr>
        <p:spPr>
          <a:xfrm>
            <a:off x="2000734" y="3283773"/>
            <a:ext cx="8190526" cy="5392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7200" b="1" dirty="0" smtClean="0">
                <a:latin typeface="+mn-lt"/>
              </a:rPr>
              <a:t/>
            </a:r>
            <a:br>
              <a:rPr lang="hr-HR" sz="7200" b="1" dirty="0" smtClean="0">
                <a:latin typeface="+mn-lt"/>
              </a:rPr>
            </a:br>
            <a:r>
              <a:rPr lang="hr-HR" sz="9600" b="1" dirty="0" smtClean="0">
                <a:latin typeface="+mn-lt"/>
              </a:rPr>
              <a:t>3. Sastanak projektnih partnera i Stručne radne grupe projekta </a:t>
            </a:r>
            <a:endParaRPr lang="hr-HR" sz="9600" b="1" dirty="0">
              <a:latin typeface="+mn-lt"/>
            </a:endParaRPr>
          </a:p>
        </p:txBody>
      </p:sp>
      <p:sp>
        <p:nvSpPr>
          <p:cNvPr id="12" name="TekstniOkvir 11"/>
          <p:cNvSpPr txBox="1"/>
          <p:nvPr/>
        </p:nvSpPr>
        <p:spPr>
          <a:xfrm>
            <a:off x="1288532" y="4619809"/>
            <a:ext cx="393114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i="1" dirty="0" smtClean="0"/>
              <a:t>Ingrid Paljar, </a:t>
            </a:r>
            <a:r>
              <a:rPr lang="hr-HR" b="1" i="1" dirty="0" err="1" smtClean="0"/>
              <a:t>dipl.ing.arh</a:t>
            </a:r>
            <a:r>
              <a:rPr lang="hr-HR" b="1" i="1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hr-HR" i="1" dirty="0" smtClean="0"/>
              <a:t>Voditeljica projekta, ravnateljica Zavoda</a:t>
            </a: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22812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Ljubljana, 25.09.2015.</a:t>
            </a:r>
            <a:endParaRPr lang="hr-HR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838200" y="2156044"/>
            <a:ext cx="10515600" cy="3943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/>
            </a:r>
            <a:br>
              <a:rPr lang="hr-HR" sz="2800" b="1" i="1" dirty="0" smtClean="0">
                <a:latin typeface="+mn-lt"/>
              </a:rPr>
            </a:br>
            <a:r>
              <a:rPr lang="hr-HR" sz="3100" b="1" i="1" dirty="0" smtClean="0">
                <a:latin typeface="+mn-lt"/>
              </a:rPr>
              <a:t>- ODSTUPANJA -</a:t>
            </a:r>
            <a:r>
              <a:rPr lang="hr-HR" sz="2400" b="1" i="1" dirty="0" smtClean="0">
                <a:latin typeface="+mn-lt"/>
              </a:rPr>
              <a:t/>
            </a:r>
            <a:br>
              <a:rPr lang="hr-HR" sz="2400" b="1" i="1" dirty="0" smtClean="0">
                <a:latin typeface="+mn-lt"/>
              </a:rPr>
            </a:br>
            <a:endParaRPr lang="hr-HR" sz="2400" b="1" i="1" dirty="0">
              <a:latin typeface="+mn-lt"/>
            </a:endParaRPr>
          </a:p>
        </p:txBody>
      </p:sp>
      <p:sp>
        <p:nvSpPr>
          <p:cNvPr id="13" name="Rezervirano mjesto sadržaja 7"/>
          <p:cNvSpPr txBox="1">
            <a:spLocks/>
          </p:cNvSpPr>
          <p:nvPr/>
        </p:nvSpPr>
        <p:spPr>
          <a:xfrm>
            <a:off x="838200" y="2993292"/>
            <a:ext cx="10515600" cy="3183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3200" dirty="0" smtClean="0"/>
              <a:t>Kašnjenje u javnoj objavi web stranice projekta </a:t>
            </a:r>
          </a:p>
          <a:p>
            <a:r>
              <a:rPr lang="sl-SI" sz="3200" dirty="0" smtClean="0"/>
              <a:t>Kašnjenje provođenja ankete na teritoriju                        (prema TOR-u srpanj 2015.)</a:t>
            </a:r>
          </a:p>
          <a:p>
            <a:endParaRPr lang="hr-HR" dirty="0"/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838200" y="1301214"/>
            <a:ext cx="10515600" cy="762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endParaRPr lang="hr-HR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59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sp>
        <p:nvSpPr>
          <p:cNvPr id="12" name="Naslov 1"/>
          <p:cNvSpPr>
            <a:spLocks noGrp="1"/>
          </p:cNvSpPr>
          <p:nvPr>
            <p:ph type="title"/>
          </p:nvPr>
        </p:nvSpPr>
        <p:spPr>
          <a:xfrm>
            <a:off x="838200" y="2156044"/>
            <a:ext cx="10515600" cy="3943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/>
            </a:r>
            <a:br>
              <a:rPr lang="hr-HR" sz="2800" b="1" i="1" dirty="0" smtClean="0">
                <a:latin typeface="+mn-lt"/>
              </a:rPr>
            </a:br>
            <a:r>
              <a:rPr lang="hr-HR" sz="3100" b="1" i="1" dirty="0" smtClean="0">
                <a:latin typeface="+mn-lt"/>
              </a:rPr>
              <a:t>- BUDUĆE AKTIVNOSTI U 2015.-</a:t>
            </a:r>
            <a:r>
              <a:rPr lang="hr-HR" sz="2400" b="1" i="1" dirty="0" smtClean="0">
                <a:latin typeface="+mn-lt"/>
              </a:rPr>
              <a:t/>
            </a:r>
            <a:br>
              <a:rPr lang="hr-HR" sz="2400" b="1" i="1" dirty="0" smtClean="0">
                <a:latin typeface="+mn-lt"/>
              </a:rPr>
            </a:br>
            <a:endParaRPr lang="hr-HR" sz="2400" b="1" i="1" dirty="0">
              <a:latin typeface="+mn-lt"/>
            </a:endParaRPr>
          </a:p>
        </p:txBody>
      </p:sp>
      <p:sp>
        <p:nvSpPr>
          <p:cNvPr id="13" name="Rezervirano mjesto sadržaja 7"/>
          <p:cNvSpPr txBox="1">
            <a:spLocks/>
          </p:cNvSpPr>
          <p:nvPr/>
        </p:nvSpPr>
        <p:spPr>
          <a:xfrm>
            <a:off x="838200" y="2868247"/>
            <a:ext cx="10515600" cy="3308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dirty="0" smtClean="0"/>
              <a:t>priprema Zajedničkog izvješća vodećeg partnera br. 1                   </a:t>
            </a:r>
            <a:r>
              <a:rPr lang="hr-HR" i="1" dirty="0" smtClean="0"/>
              <a:t>(period 11-12/2015)</a:t>
            </a:r>
          </a:p>
          <a:p>
            <a:r>
              <a:rPr lang="hr-HR" dirty="0" smtClean="0"/>
              <a:t>ažuriranje web stranice </a:t>
            </a:r>
            <a:r>
              <a:rPr lang="hr-HR" i="1" dirty="0" smtClean="0"/>
              <a:t>(period 08-12/2015)</a:t>
            </a:r>
          </a:p>
          <a:p>
            <a:r>
              <a:rPr lang="hr-HR" dirty="0" smtClean="0"/>
              <a:t>koordinacija projektnih partnera i izabranih vanjskih stručnjaka </a:t>
            </a:r>
            <a:r>
              <a:rPr lang="hr-HR" i="1" dirty="0" smtClean="0"/>
              <a:t>(period 08-12/2015)</a:t>
            </a:r>
          </a:p>
          <a:p>
            <a:endParaRPr lang="hr-HR" dirty="0"/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838200" y="1301214"/>
            <a:ext cx="10515600" cy="762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endParaRPr lang="hr-HR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951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2235197"/>
            <a:ext cx="9144000" cy="1638969"/>
          </a:xfrm>
        </p:spPr>
        <p:txBody>
          <a:bodyPr>
            <a:normAutofit fontScale="90000"/>
          </a:bodyPr>
          <a:lstStyle/>
          <a:p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400" b="1" dirty="0" smtClean="0">
                <a:latin typeface="+mn-lt"/>
              </a:rPr>
              <a:t>HVALA NA PAŽNJI</a:t>
            </a: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endParaRPr lang="hr-HR" sz="4800" b="1" dirty="0"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4267200"/>
            <a:ext cx="9144000" cy="990600"/>
          </a:xfrm>
        </p:spPr>
        <p:txBody>
          <a:bodyPr>
            <a:normAutofit/>
          </a:bodyPr>
          <a:lstStyle/>
          <a:p>
            <a:endParaRPr lang="hr-HR" b="1" i="1" dirty="0" smtClean="0"/>
          </a:p>
          <a:p>
            <a:endParaRPr lang="hr-HR" dirty="0" smtClean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858" y="246958"/>
            <a:ext cx="3290280" cy="186723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01" y="3964233"/>
            <a:ext cx="3636393" cy="57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3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673365" y="823071"/>
            <a:ext cx="7002585" cy="699613"/>
          </a:xfrm>
        </p:spPr>
        <p:txBody>
          <a:bodyPr>
            <a:normAutofit fontScale="90000"/>
          </a:bodyPr>
          <a:lstStyle/>
          <a:p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>
                <a:latin typeface="+mn-lt"/>
              </a:rPr>
              <a:t/>
            </a:r>
            <a:br>
              <a:rPr lang="hr-HR" sz="4800" b="1" dirty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4800" b="1" dirty="0" smtClean="0">
                <a:latin typeface="+mn-lt"/>
              </a:rPr>
              <a:t/>
            </a:r>
            <a:br>
              <a:rPr lang="hr-HR" sz="4800" b="1" dirty="0" smtClean="0">
                <a:latin typeface="+mn-lt"/>
              </a:rPr>
            </a:br>
            <a:r>
              <a:rPr lang="hr-HR" sz="3100" b="1" dirty="0" smtClean="0">
                <a:latin typeface="+mn-lt"/>
              </a:rPr>
              <a:t>SADRŽAJ:</a:t>
            </a:r>
            <a:endParaRPr lang="hr-HR" sz="3100" b="1" dirty="0">
              <a:latin typeface="+mn-lt"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sp>
        <p:nvSpPr>
          <p:cNvPr id="4" name="Podnaslov 3"/>
          <p:cNvSpPr>
            <a:spLocks noGrp="1"/>
          </p:cNvSpPr>
          <p:nvPr>
            <p:ph type="subTitle" idx="1"/>
          </p:nvPr>
        </p:nvSpPr>
        <p:spPr>
          <a:xfrm>
            <a:off x="1367943" y="1735015"/>
            <a:ext cx="9613427" cy="4277087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hr-HR" b="1" dirty="0" smtClean="0"/>
              <a:t>Zavod za prostorno uređenje Istarske županije (VP)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hr-HR" sz="2400" i="1" dirty="0" smtClean="0"/>
              <a:t>Prikaz aktivnosti – radni paket 1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hr-HR" sz="2400" i="1" dirty="0" smtClean="0"/>
              <a:t>Prikaz aktivnosti – radni paket 2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hr-HR" sz="2400" i="1" dirty="0" smtClean="0"/>
              <a:t>Prikaz aktivnosti – radni paket 4</a:t>
            </a:r>
          </a:p>
          <a:p>
            <a:pPr marL="457200" indent="-457200" algn="l">
              <a:buFont typeface="+mj-lt"/>
              <a:buAutoNum type="arabicPeriod" startAt="2"/>
            </a:pPr>
            <a:r>
              <a:rPr lang="hr-HR" b="1" dirty="0" smtClean="0"/>
              <a:t>Web stranica projekta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hr-HR" sz="2400" i="1" dirty="0" smtClean="0"/>
              <a:t>osnovne informacije</a:t>
            </a:r>
          </a:p>
          <a:p>
            <a:pPr marL="457200" indent="-457200" algn="l">
              <a:buFont typeface="+mj-lt"/>
              <a:buAutoNum type="arabicPeriod" startAt="3"/>
            </a:pPr>
            <a:r>
              <a:rPr lang="hr-HR" b="1" dirty="0" smtClean="0"/>
              <a:t>Troškovi projekta</a:t>
            </a:r>
          </a:p>
          <a:p>
            <a:pPr marL="457200" indent="-457200" algn="l">
              <a:buFont typeface="+mj-lt"/>
              <a:buAutoNum type="arabicPeriod" startAt="3"/>
            </a:pPr>
            <a:r>
              <a:rPr lang="hr-HR" b="1" dirty="0" smtClean="0"/>
              <a:t>Odstupanja od terminskog plana</a:t>
            </a:r>
          </a:p>
          <a:p>
            <a:pPr marL="457200" indent="-457200" algn="l">
              <a:buFont typeface="+mj-lt"/>
              <a:buAutoNum type="arabicPeriod" startAt="3"/>
            </a:pPr>
            <a:r>
              <a:rPr lang="hr-HR" b="1" dirty="0" smtClean="0"/>
              <a:t>Buduće aktivnosti</a:t>
            </a:r>
          </a:p>
          <a:p>
            <a:pPr algn="l"/>
            <a:endParaRPr lang="hr-HR" dirty="0" smtClean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83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sp>
        <p:nvSpPr>
          <p:cNvPr id="24" name="Naslov 1"/>
          <p:cNvSpPr>
            <a:spLocks noGrp="1"/>
          </p:cNvSpPr>
          <p:nvPr>
            <p:ph type="title"/>
          </p:nvPr>
        </p:nvSpPr>
        <p:spPr>
          <a:xfrm>
            <a:off x="838200" y="1156261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r>
              <a:rPr lang="hr-HR" sz="2400" b="1" i="1" dirty="0" smtClean="0">
                <a:latin typeface="+mn-lt"/>
              </a:rPr>
              <a:t/>
            </a:r>
            <a:br>
              <a:rPr lang="hr-HR" sz="2400" b="1" i="1" dirty="0" smtClean="0">
                <a:latin typeface="+mn-lt"/>
              </a:rPr>
            </a:br>
            <a:r>
              <a:rPr lang="hr-HR" sz="2800" b="1" i="1" dirty="0" smtClean="0">
                <a:latin typeface="+mn-lt"/>
              </a:rPr>
              <a:t>RP1/DS1</a:t>
            </a:r>
            <a:endParaRPr lang="hr-HR" sz="2800" b="1" i="1" dirty="0">
              <a:latin typeface="+mn-lt"/>
            </a:endParaRPr>
          </a:p>
        </p:txBody>
      </p:sp>
      <p:sp>
        <p:nvSpPr>
          <p:cNvPr id="25" name="Rezervirano mjesto sadržaja 7"/>
          <p:cNvSpPr>
            <a:spLocks noGrp="1"/>
          </p:cNvSpPr>
          <p:nvPr>
            <p:ph idx="1"/>
          </p:nvPr>
        </p:nvSpPr>
        <p:spPr>
          <a:xfrm>
            <a:off x="838200" y="2375877"/>
            <a:ext cx="10515600" cy="380108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hr-HR" dirty="0" smtClean="0"/>
              <a:t>potpisivanje </a:t>
            </a:r>
            <a:r>
              <a:rPr lang="hr-HR" b="1" dirty="0" smtClean="0"/>
              <a:t>Ugovora o sufinanciranju </a:t>
            </a:r>
            <a:r>
              <a:rPr lang="hr-HR" dirty="0" smtClean="0"/>
              <a:t>24.04.2015. godine (Ljubljana</a:t>
            </a:r>
            <a:r>
              <a:rPr lang="sl-SI" dirty="0" smtClean="0"/>
              <a:t>) </a:t>
            </a:r>
          </a:p>
          <a:p>
            <a:pPr>
              <a:spcBef>
                <a:spcPts val="600"/>
              </a:spcBef>
            </a:pPr>
            <a:r>
              <a:rPr lang="sl-SI" dirty="0" smtClean="0"/>
              <a:t>potpisivanje </a:t>
            </a:r>
            <a:r>
              <a:rPr lang="sl-SI" b="1" dirty="0" smtClean="0"/>
              <a:t>Sporazuma o partnerstvu </a:t>
            </a:r>
            <a:r>
              <a:rPr lang="sl-SI" dirty="0" smtClean="0"/>
              <a:t>18.05.2015. godine (Pula)</a:t>
            </a:r>
          </a:p>
          <a:p>
            <a:pPr>
              <a:spcBef>
                <a:spcPts val="600"/>
              </a:spcBef>
            </a:pPr>
            <a:r>
              <a:rPr lang="sl-SI" b="1" dirty="0" smtClean="0"/>
              <a:t>Kick-off meeting </a:t>
            </a:r>
            <a:r>
              <a:rPr lang="sl-SI" dirty="0" smtClean="0"/>
              <a:t>20.05.2015. godine (Buzet) – formirani UO i TO projekta</a:t>
            </a:r>
          </a:p>
          <a:p>
            <a:pPr>
              <a:spcBef>
                <a:spcPts val="600"/>
              </a:spcBef>
            </a:pPr>
            <a:r>
              <a:rPr lang="sl-SI" dirty="0" smtClean="0"/>
              <a:t>održan </a:t>
            </a:r>
            <a:r>
              <a:rPr lang="sl-SI" b="1" dirty="0" smtClean="0"/>
              <a:t>prvi sastanak UO i TO </a:t>
            </a:r>
            <a:r>
              <a:rPr lang="sl-SI" dirty="0" smtClean="0"/>
              <a:t>20.07.2015. godine (Pula)</a:t>
            </a:r>
          </a:p>
          <a:p>
            <a:pPr>
              <a:spcBef>
                <a:spcPts val="600"/>
              </a:spcBef>
            </a:pPr>
            <a:r>
              <a:rPr lang="sl-SI" dirty="0" smtClean="0"/>
              <a:t>podnešeno </a:t>
            </a:r>
            <a:r>
              <a:rPr lang="sl-SI" b="1" dirty="0" smtClean="0"/>
              <a:t>Izvješće o napretku br. 1 </a:t>
            </a:r>
            <a:r>
              <a:rPr lang="sl-SI" dirty="0" smtClean="0"/>
              <a:t>(kolovoz 2015.)</a:t>
            </a:r>
          </a:p>
          <a:p>
            <a:pPr>
              <a:spcBef>
                <a:spcPts val="600"/>
              </a:spcBef>
            </a:pPr>
            <a:r>
              <a:rPr lang="sl-SI" b="1" dirty="0" smtClean="0"/>
              <a:t>2 izmjene proračuna </a:t>
            </a:r>
            <a:r>
              <a:rPr lang="sl-SI" dirty="0" smtClean="0"/>
              <a:t>projekta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333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>
          <a:xfrm>
            <a:off x="838200" y="2657231"/>
            <a:ext cx="10515600" cy="35197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l-SI" dirty="0" smtClean="0"/>
              <a:t>formiranje </a:t>
            </a:r>
            <a:r>
              <a:rPr lang="sl-SI" b="1" dirty="0" smtClean="0"/>
              <a:t>Stručne radne grupe</a:t>
            </a:r>
            <a:r>
              <a:rPr lang="sl-SI" dirty="0" smtClean="0"/>
              <a:t>, 20.05.2015. godine (Buzet)</a:t>
            </a:r>
          </a:p>
          <a:p>
            <a:pPr>
              <a:spcBef>
                <a:spcPts val="600"/>
              </a:spcBef>
            </a:pPr>
            <a:r>
              <a:rPr lang="hr-HR" b="1" dirty="0" smtClean="0"/>
              <a:t>prvi sastanak stručne radne grupe </a:t>
            </a:r>
            <a:r>
              <a:rPr lang="hr-HR" dirty="0" smtClean="0"/>
              <a:t>20.07.2015. godine (Pula) </a:t>
            </a:r>
          </a:p>
          <a:p>
            <a:pPr>
              <a:spcBef>
                <a:spcPts val="600"/>
              </a:spcBef>
            </a:pPr>
            <a:r>
              <a:rPr lang="hr-HR" dirty="0" smtClean="0"/>
              <a:t>javna nabava (usluga) - s</a:t>
            </a:r>
            <a:r>
              <a:rPr lang="de-DE" dirty="0" err="1" smtClean="0"/>
              <a:t>tudij</a:t>
            </a:r>
            <a:r>
              <a:rPr lang="hr-HR" dirty="0" smtClean="0"/>
              <a:t>a</a:t>
            </a:r>
            <a:r>
              <a:rPr lang="de-DE" dirty="0" smtClean="0"/>
              <a:t> </a:t>
            </a:r>
            <a:r>
              <a:rPr lang="hr-HR" dirty="0" smtClean="0"/>
              <a:t>„</a:t>
            </a:r>
            <a:r>
              <a:rPr lang="hr-HR" b="1" i="1" dirty="0" smtClean="0"/>
              <a:t>K</a:t>
            </a:r>
            <a:r>
              <a:rPr lang="de-DE" b="1" i="1" dirty="0" smtClean="0"/>
              <a:t>o</a:t>
            </a:r>
            <a:r>
              <a:rPr lang="hr-HR" b="1" i="1" dirty="0" smtClean="0"/>
              <a:t>n</a:t>
            </a:r>
            <a:r>
              <a:rPr lang="de-DE" b="1" i="1" dirty="0" err="1" smtClean="0"/>
              <a:t>cept</a:t>
            </a:r>
            <a:r>
              <a:rPr lang="de-DE" b="1" i="1" dirty="0" smtClean="0"/>
              <a:t> </a:t>
            </a:r>
            <a:r>
              <a:rPr lang="de-DE" b="1" i="1" dirty="0" err="1"/>
              <a:t>razvoja</a:t>
            </a:r>
            <a:r>
              <a:rPr lang="de-DE" b="1" i="1" dirty="0"/>
              <a:t> </a:t>
            </a:r>
            <a:r>
              <a:rPr lang="de-DE" b="1" i="1" dirty="0" err="1"/>
              <a:t>Istre</a:t>
            </a:r>
            <a:r>
              <a:rPr lang="de-DE" b="1" i="1" dirty="0"/>
              <a:t> s </a:t>
            </a:r>
            <a:r>
              <a:rPr lang="de-DE" b="1" i="1" dirty="0" err="1"/>
              <a:t>pet</a:t>
            </a:r>
            <a:r>
              <a:rPr lang="de-DE" b="1" i="1" dirty="0"/>
              <a:t> </a:t>
            </a:r>
            <a:r>
              <a:rPr lang="de-DE" b="1" i="1" dirty="0" err="1"/>
              <a:t>sadržajnih</a:t>
            </a:r>
            <a:r>
              <a:rPr lang="de-DE" b="1" i="1" dirty="0"/>
              <a:t> </a:t>
            </a:r>
            <a:r>
              <a:rPr lang="de-DE" b="1" i="1" dirty="0" err="1" smtClean="0"/>
              <a:t>sklopova</a:t>
            </a:r>
            <a:r>
              <a:rPr lang="hr-HR" b="1" i="1" dirty="0" smtClean="0"/>
              <a:t> </a:t>
            </a:r>
            <a:r>
              <a:rPr lang="de-DE" b="1" i="1" dirty="0"/>
              <a:t>(</a:t>
            </a:r>
            <a:r>
              <a:rPr lang="de-DE" b="1" i="1" dirty="0" err="1"/>
              <a:t>promet</a:t>
            </a:r>
            <a:r>
              <a:rPr lang="de-DE" b="1" i="1" dirty="0"/>
              <a:t>, </a:t>
            </a:r>
            <a:r>
              <a:rPr lang="de-DE" b="1" i="1" dirty="0" err="1"/>
              <a:t>turizam</a:t>
            </a:r>
            <a:r>
              <a:rPr lang="de-DE" b="1" i="1" dirty="0"/>
              <a:t>, </a:t>
            </a:r>
            <a:r>
              <a:rPr lang="de-DE" b="1" i="1" dirty="0" err="1"/>
              <a:t>gospodarske</a:t>
            </a:r>
            <a:r>
              <a:rPr lang="de-DE" b="1" i="1" dirty="0"/>
              <a:t> </a:t>
            </a:r>
            <a:r>
              <a:rPr lang="de-DE" b="1" i="1" dirty="0" err="1"/>
              <a:t>zone</a:t>
            </a:r>
            <a:r>
              <a:rPr lang="de-DE" b="1" i="1" dirty="0"/>
              <a:t>, </a:t>
            </a:r>
            <a:r>
              <a:rPr lang="de-DE" b="1" i="1" dirty="0" err="1"/>
              <a:t>poljoprivreda</a:t>
            </a:r>
            <a:r>
              <a:rPr lang="de-DE" b="1" i="1" dirty="0"/>
              <a:t>, </a:t>
            </a:r>
            <a:r>
              <a:rPr lang="de-DE" b="1" i="1" dirty="0" err="1"/>
              <a:t>priroda</a:t>
            </a:r>
            <a:r>
              <a:rPr lang="de-DE" b="1" i="1" dirty="0" smtClean="0"/>
              <a:t>)</a:t>
            </a:r>
            <a:r>
              <a:rPr lang="hr-HR" b="1" i="1" dirty="0" smtClean="0"/>
              <a:t>”</a:t>
            </a:r>
            <a:r>
              <a:rPr lang="de-DE" b="1" i="1" dirty="0" smtClean="0"/>
              <a:t> </a:t>
            </a:r>
            <a:r>
              <a:rPr lang="hr-HR" dirty="0" smtClean="0"/>
              <a:t>(SER-01-2015.) – </a:t>
            </a:r>
            <a:r>
              <a:rPr lang="hr-HR" dirty="0" err="1" smtClean="0"/>
              <a:t>Urbing</a:t>
            </a:r>
            <a:r>
              <a:rPr lang="hr-HR" dirty="0" smtClean="0"/>
              <a:t> d.o.o., Zagreb</a:t>
            </a:r>
          </a:p>
          <a:p>
            <a:endParaRPr lang="hr-HR" dirty="0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838200" y="1156261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br>
              <a:rPr lang="hr-HR" sz="2800" b="1" i="1" dirty="0" smtClean="0">
                <a:latin typeface="+mn-lt"/>
              </a:rPr>
            </a:br>
            <a:r>
              <a:rPr lang="hr-HR" sz="2800" b="1" i="1" dirty="0" smtClean="0">
                <a:latin typeface="+mn-lt"/>
              </a:rPr>
              <a:t>RP2/DS2</a:t>
            </a:r>
            <a:endParaRPr lang="hr-HR" sz="2800" b="1" i="1" dirty="0">
              <a:latin typeface="+mn-lt"/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sp>
        <p:nvSpPr>
          <p:cNvPr id="14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870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>
          <a:xfrm>
            <a:off x="838200" y="2575609"/>
            <a:ext cx="10515600" cy="360135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hr-HR" dirty="0" smtClean="0"/>
              <a:t>javna nabava (usluga) - „</a:t>
            </a:r>
            <a:r>
              <a:rPr lang="sl-SI" b="1" i="1" dirty="0" smtClean="0"/>
              <a:t>Demografsko-sociološku analiza </a:t>
            </a:r>
            <a:r>
              <a:rPr lang="sl-SI" b="1" i="1" dirty="0"/>
              <a:t>na temelju empirijskih istraživanja</a:t>
            </a:r>
            <a:r>
              <a:rPr lang="hr-HR" b="1" dirty="0" smtClean="0"/>
              <a:t> </a:t>
            </a:r>
            <a:r>
              <a:rPr lang="sl-SI" b="1" i="1" dirty="0"/>
              <a:t>(općine Grožnjan, Oprtalj, Lanišće, Brtonigla i gradovi Buzet, Buje, Umag, Novigrad, Istarska županija, Republika Hrvatska</a:t>
            </a:r>
            <a:r>
              <a:rPr lang="sl-SI" b="1" i="1" dirty="0" smtClean="0"/>
              <a:t>)“</a:t>
            </a:r>
            <a:r>
              <a:rPr lang="sl-SI" i="1" dirty="0" smtClean="0"/>
              <a:t> </a:t>
            </a:r>
            <a:r>
              <a:rPr lang="hr-HR" dirty="0" smtClean="0"/>
              <a:t>(SER-02-2015.) – dr.sc. Vladimir </a:t>
            </a:r>
            <a:r>
              <a:rPr lang="hr-HR" dirty="0" err="1" smtClean="0"/>
              <a:t>Lay</a:t>
            </a:r>
            <a:r>
              <a:rPr lang="hr-HR" dirty="0"/>
              <a:t> (provođenje ankete na terenu </a:t>
            </a:r>
            <a:r>
              <a:rPr lang="hr-HR" dirty="0" smtClean="0"/>
              <a:t>– </a:t>
            </a:r>
            <a:r>
              <a:rPr lang="hr-HR" dirty="0"/>
              <a:t>rujan 2015</a:t>
            </a:r>
            <a:r>
              <a:rPr lang="hr-HR" dirty="0" smtClean="0"/>
              <a:t>.)</a:t>
            </a:r>
            <a:endParaRPr lang="hr-HR" dirty="0"/>
          </a:p>
          <a:p>
            <a:pPr>
              <a:spcBef>
                <a:spcPts val="600"/>
              </a:spcBef>
            </a:pPr>
            <a:r>
              <a:rPr lang="hr-HR" dirty="0" smtClean="0"/>
              <a:t>javna nabava (usluga) – „</a:t>
            </a:r>
            <a:r>
              <a:rPr lang="de-DE" b="1" i="1" dirty="0" smtClean="0"/>
              <a:t>Koordinator </a:t>
            </a:r>
            <a:r>
              <a:rPr lang="de-DE" b="1" i="1" dirty="0" err="1"/>
              <a:t>zajedničkog</a:t>
            </a:r>
            <a:r>
              <a:rPr lang="de-DE" b="1" i="1" dirty="0"/>
              <a:t> </a:t>
            </a:r>
            <a:r>
              <a:rPr lang="de-DE" b="1" i="1" dirty="0" err="1"/>
              <a:t>koncepta</a:t>
            </a:r>
            <a:r>
              <a:rPr lang="de-DE" b="1" i="1" dirty="0"/>
              <a:t> </a:t>
            </a:r>
            <a:r>
              <a:rPr lang="de-DE" b="1" i="1" dirty="0" err="1"/>
              <a:t>razvoja</a:t>
            </a:r>
            <a:r>
              <a:rPr lang="de-DE" b="1" i="1" dirty="0"/>
              <a:t> </a:t>
            </a:r>
            <a:r>
              <a:rPr lang="de-DE" b="1" i="1" dirty="0" err="1" smtClean="0"/>
              <a:t>Istre</a:t>
            </a:r>
            <a:r>
              <a:rPr lang="hr-HR" b="1" i="1" dirty="0" smtClean="0"/>
              <a:t>”</a:t>
            </a:r>
            <a:r>
              <a:rPr lang="de-DE" i="1" dirty="0" smtClean="0"/>
              <a:t> </a:t>
            </a:r>
            <a:r>
              <a:rPr lang="hr-HR" dirty="0" smtClean="0"/>
              <a:t>(</a:t>
            </a:r>
            <a:r>
              <a:rPr lang="sl-SI" dirty="0" smtClean="0"/>
              <a:t>SER-03-2015.) – Dragan Radolović, dipl.ing.arh.</a:t>
            </a:r>
          </a:p>
          <a:p>
            <a:endParaRPr lang="hr-HR" dirty="0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838200" y="1156261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r>
              <a:rPr lang="hr-HR" sz="2400" b="1" i="1" dirty="0" smtClean="0">
                <a:latin typeface="+mn-lt"/>
              </a:rPr>
              <a:t/>
            </a:r>
            <a:br>
              <a:rPr lang="hr-HR" sz="2400" b="1" i="1" dirty="0" smtClean="0">
                <a:latin typeface="+mn-lt"/>
              </a:rPr>
            </a:br>
            <a:r>
              <a:rPr lang="hr-HR" sz="2800" b="1" i="1" dirty="0" smtClean="0">
                <a:latin typeface="+mn-lt"/>
              </a:rPr>
              <a:t>RP2/DS2</a:t>
            </a:r>
            <a:endParaRPr lang="hr-HR" sz="2800" b="1" i="1" dirty="0">
              <a:latin typeface="+mn-lt"/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sp>
        <p:nvSpPr>
          <p:cNvPr id="14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974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>
          <a:xfrm>
            <a:off x="838200" y="2836985"/>
            <a:ext cx="10515600" cy="3339977"/>
          </a:xfrm>
        </p:spPr>
        <p:txBody>
          <a:bodyPr/>
          <a:lstStyle/>
          <a:p>
            <a:r>
              <a:rPr lang="hr-HR" sz="3200" dirty="0" smtClean="0"/>
              <a:t>Press konferencija: 18.05.2015. godine u Puli</a:t>
            </a:r>
          </a:p>
          <a:p>
            <a:r>
              <a:rPr lang="hr-HR" sz="3200" dirty="0" smtClean="0"/>
              <a:t>Izrada web stranice</a:t>
            </a:r>
          </a:p>
          <a:p>
            <a:endParaRPr lang="hr-HR" dirty="0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838200" y="1156261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ZAVOD ZA PROSTORNO UREĐENJE ISTARSKE ŽUPANIJE (VP)</a:t>
            </a:r>
            <a:br>
              <a:rPr lang="hr-HR" sz="2800" b="1" i="1" dirty="0" smtClean="0">
                <a:latin typeface="+mn-lt"/>
              </a:rPr>
            </a:br>
            <a:r>
              <a:rPr lang="hr-HR" sz="2800" b="1" i="1" dirty="0" smtClean="0">
                <a:latin typeface="+mn-lt"/>
              </a:rPr>
              <a:t>RP4/DS4</a:t>
            </a:r>
            <a:endParaRPr lang="hr-HR" sz="2800" b="1" i="1" dirty="0">
              <a:latin typeface="+mn-lt"/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sp>
        <p:nvSpPr>
          <p:cNvPr id="14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76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039815"/>
            <a:ext cx="10515600" cy="4137147"/>
          </a:xfrm>
        </p:spPr>
        <p:txBody>
          <a:bodyPr>
            <a:normAutofit/>
          </a:bodyPr>
          <a:lstStyle/>
          <a:p>
            <a:r>
              <a:rPr lang="hr-HR" dirty="0" smtClean="0"/>
              <a:t>Web adresa:     </a:t>
            </a:r>
            <a:r>
              <a:rPr lang="hr-HR" b="1" dirty="0" smtClean="0">
                <a:hlinkClick r:id="rId2"/>
              </a:rPr>
              <a:t>www.put-up-istre.eu</a:t>
            </a:r>
            <a:r>
              <a:rPr lang="hr-HR" dirty="0" smtClean="0"/>
              <a:t> </a:t>
            </a:r>
          </a:p>
          <a:p>
            <a:endParaRPr lang="hr-HR" dirty="0" smtClean="0"/>
          </a:p>
          <a:p>
            <a:r>
              <a:rPr lang="hr-HR" dirty="0" smtClean="0"/>
              <a:t>Sastavljena dvojezično (SLO-HR)</a:t>
            </a:r>
          </a:p>
          <a:p>
            <a:r>
              <a:rPr lang="hr-HR" dirty="0" smtClean="0"/>
              <a:t>Javno dostupna od 26.08.2015. godine</a:t>
            </a:r>
          </a:p>
          <a:p>
            <a:r>
              <a:rPr lang="hr-HR" dirty="0" smtClean="0"/>
              <a:t>Otkupljena domena vrijedi do 30.07.2021. godine</a:t>
            </a:r>
          </a:p>
          <a:p>
            <a:r>
              <a:rPr lang="hr-HR" dirty="0" smtClean="0"/>
              <a:t>VP projekta zadužen za ažuriranje web stranice </a:t>
            </a:r>
            <a:endParaRPr lang="hr-HR" dirty="0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 smtClean="0"/>
              <a:t>25.9.2015.</a:t>
            </a:r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sp>
        <p:nvSpPr>
          <p:cNvPr id="10" name="Naslov 1"/>
          <p:cNvSpPr txBox="1">
            <a:spLocks/>
          </p:cNvSpPr>
          <p:nvPr/>
        </p:nvSpPr>
        <p:spPr>
          <a:xfrm>
            <a:off x="2978638" y="763534"/>
            <a:ext cx="6234723" cy="1053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r-HR" sz="2800" b="1" i="1" dirty="0" smtClean="0">
                <a:latin typeface="+mn-lt"/>
              </a:rPr>
              <a:t>WEB STRANICA PROJEKTA</a:t>
            </a:r>
            <a:r>
              <a:rPr lang="hr-HR" sz="3200" b="1" i="1" dirty="0" smtClean="0">
                <a:latin typeface="+mn-lt"/>
              </a:rPr>
              <a:t/>
            </a:r>
            <a:br>
              <a:rPr lang="hr-HR" sz="3200" b="1" i="1" dirty="0" smtClean="0">
                <a:latin typeface="+mn-lt"/>
              </a:rPr>
            </a:br>
            <a:r>
              <a:rPr lang="hr-HR" sz="2400" b="1" i="1" dirty="0" smtClean="0">
                <a:latin typeface="+mn-lt"/>
              </a:rPr>
              <a:t>- Osnovne informacije -</a:t>
            </a:r>
            <a:endParaRPr lang="hr-HR" sz="2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82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smtClean="0"/>
              <a:t>25.9.2015.</a:t>
            </a:r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sp>
        <p:nvSpPr>
          <p:cNvPr id="10" name="Naslov 1"/>
          <p:cNvSpPr txBox="1">
            <a:spLocks/>
          </p:cNvSpPr>
          <p:nvPr/>
        </p:nvSpPr>
        <p:spPr>
          <a:xfrm>
            <a:off x="8251768" y="2382185"/>
            <a:ext cx="38137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r-HR" sz="2800" b="1" i="1" dirty="0" smtClean="0">
                <a:latin typeface="+mn-lt"/>
              </a:rPr>
              <a:t>WEB STRANICA PROJEKTA</a:t>
            </a:r>
            <a:r>
              <a:rPr lang="hr-HR" sz="3200" b="1" i="1" dirty="0" smtClean="0">
                <a:latin typeface="+mn-lt"/>
              </a:rPr>
              <a:t/>
            </a:r>
            <a:br>
              <a:rPr lang="hr-HR" sz="3200" b="1" i="1" dirty="0" smtClean="0">
                <a:latin typeface="+mn-lt"/>
              </a:rPr>
            </a:br>
            <a:r>
              <a:rPr lang="hr-HR" sz="2400" b="1" i="1" dirty="0" smtClean="0">
                <a:latin typeface="+mn-lt"/>
              </a:rPr>
              <a:t>- Izgled naslovnice -</a:t>
            </a:r>
            <a:endParaRPr lang="hr-HR" sz="2400" b="1" i="1" dirty="0">
              <a:latin typeface="+mn-lt"/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102" y="44689"/>
            <a:ext cx="5461297" cy="641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3220915" y="829984"/>
            <a:ext cx="5750169" cy="762439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hr-HR" sz="2800" b="1" i="1" dirty="0" smtClean="0">
                <a:latin typeface="+mn-lt"/>
              </a:rPr>
              <a:t>TROŠKOVI PROJEKTA </a:t>
            </a:r>
            <a:endParaRPr lang="hr-HR" sz="2200" b="1" i="1" dirty="0">
              <a:latin typeface="+mn-lt"/>
            </a:endParaRPr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6" y="0"/>
            <a:ext cx="2277040" cy="1290323"/>
          </a:xfrm>
          <a:prstGeom prst="rect">
            <a:avLst/>
          </a:prstGeom>
        </p:spPr>
      </p:pic>
      <p:pic>
        <p:nvPicPr>
          <p:cNvPr id="11" name="Slika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74" y="230188"/>
            <a:ext cx="3200677" cy="506012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00" y="6262566"/>
            <a:ext cx="3813751" cy="398294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19" y="6012102"/>
            <a:ext cx="2143427" cy="809264"/>
          </a:xfrm>
          <a:prstGeom prst="rect">
            <a:avLst/>
          </a:prstGeom>
        </p:spPr>
      </p:pic>
      <p:sp>
        <p:nvSpPr>
          <p:cNvPr id="14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hr-HR" dirty="0" smtClean="0"/>
              <a:t>Ljubljana, 25.09.2015.</a:t>
            </a:r>
            <a:endParaRPr lang="hr-HR" dirty="0"/>
          </a:p>
        </p:txBody>
      </p:sp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778002"/>
              </p:ext>
            </p:extLst>
          </p:nvPr>
        </p:nvGraphicFramePr>
        <p:xfrm>
          <a:off x="260876" y="1536821"/>
          <a:ext cx="11670246" cy="4228782"/>
        </p:xfrm>
        <a:graphic>
          <a:graphicData uri="http://schemas.openxmlformats.org/drawingml/2006/table">
            <a:tbl>
              <a:tblPr/>
              <a:tblGrid>
                <a:gridCol w="1985104"/>
                <a:gridCol w="1690441"/>
                <a:gridCol w="3152130"/>
                <a:gridCol w="1690441"/>
                <a:gridCol w="3152130"/>
              </a:tblGrid>
              <a:tr h="263337">
                <a:tc>
                  <a:txBody>
                    <a:bodyPr/>
                    <a:lstStyle/>
                    <a:p>
                      <a:pPr algn="l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Tablica 1.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89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TROŠKOVI ZAVODA ZA PROSTORNO UREĐENJE ISTARSKE ŽUPANIJE (VP)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451434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KATEGORIJA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TROŠAK 1. IZVJEŠTAJA (02.02.-31.07.2015.)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POJAŠNJENJE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TROŠAK OD 01.08.2015.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POJAŠNJENJE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639531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TROŠKOVI OSOBLJA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11.465,08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Clr>
                          <a:srgbClr val="000000"/>
                        </a:buClr>
                        <a:buSzPts val="1000"/>
                        <a:buFont typeface="Calibri" panose="020F0502020204030204" pitchFamily="34" charset="0"/>
                        <a:buChar char="•"/>
                      </a:pP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zaposlene osobe Zavoda                                                (I. Paljar – 26%, L. Janjanin – 80%)                                                                            • troškovi putovanja                                                                                                                                                                                                       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4.016,45 </a:t>
                      </a:r>
                      <a:r>
                        <a:rPr lang="hr-H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zaposlene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osobe Zavoda   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(I. Paljar - 26%, L.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Janjanin – po potrebi,    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Krizman - 100%)                                                                          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065885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TROŠKOVI VANJSKIH USLUGA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211,76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otkup domene (</a:t>
                      </a:r>
                      <a:r>
                        <a:rPr lang="hr-HR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www.put-up-istre.eu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                                                                              • računovodstvene usluge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6.909,68 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računovodstvene usluge                                         • Demografsko-sociološka analiza na temelju empirijskih istraživanja   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izrada web stranice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(</a:t>
                      </a:r>
                      <a:r>
                        <a:rPr lang="hr-HR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www.put-up-istre.eu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                       </a:t>
                      </a:r>
                      <a:r>
                        <a:rPr lang="hr-H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usluge prijevoda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26354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TROŠKOVI ULAGANJA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7.131,85 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informatička oprema i računalni programi (MS Office, </a:t>
                      </a:r>
                      <a:r>
                        <a:rPr lang="hr-H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AutoCAD</a:t>
                      </a:r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2016)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63337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ADMINISTRATIVNI TROŠKOVI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394,89 EUR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• uredski materijal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0,00 EUR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63337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UKUPNO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12.071,73 EUR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18.057,98 </a:t>
                      </a:r>
                      <a:r>
                        <a:rPr lang="hr-H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608</Words>
  <Application>Microsoft Office PowerPoint</Application>
  <PresentationFormat>Široki zaslon</PresentationFormat>
  <Paragraphs>103</Paragraphs>
  <Slides>12</Slides>
  <Notes>6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sustava Office</vt:lpstr>
      <vt:lpstr>                                                    PROVEDENE AKTIVNOSTI I FINANCIJSKI IZVJEŠTAJ ZAVODA ZA PROSTORNO UREĐENJE IŽ</vt:lpstr>
      <vt:lpstr>                                             SADRŽAJ:</vt:lpstr>
      <vt:lpstr>ZAVOD ZA PROSTORNO UREĐENJE ISTARSKE ŽUPANIJE (VP) RP1/DS1</vt:lpstr>
      <vt:lpstr>ZAVOD ZA PROSTORNO UREĐENJE ISTARSKE ŽUPANIJE (VP) RP2/DS2</vt:lpstr>
      <vt:lpstr>ZAVOD ZA PROSTORNO UREĐENJE ISTARSKE ŽUPANIJE (VP) RP2/DS2</vt:lpstr>
      <vt:lpstr>ZAVOD ZA PROSTORNO UREĐENJE ISTARSKE ŽUPANIJE (VP) RP4/DS4</vt:lpstr>
      <vt:lpstr>PowerPointova prezentacija</vt:lpstr>
      <vt:lpstr>PowerPointova prezentacija</vt:lpstr>
      <vt:lpstr>TROŠKOVI PROJEKTA </vt:lpstr>
      <vt:lpstr> - ODSTUPANJA - </vt:lpstr>
      <vt:lpstr> - BUDUĆE AKTIVNOSTI U 2015.- </vt:lpstr>
      <vt:lpstr>                                            HVALA NA PAŽNJI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PRIKAZ PROVEDENIH AKTIVNOSTI </dc:title>
  <dc:creator>Sandro Krizman</dc:creator>
  <cp:lastModifiedBy>Sandro Krizman</cp:lastModifiedBy>
  <cp:revision>62</cp:revision>
  <dcterms:created xsi:type="dcterms:W3CDTF">2015-08-27T06:44:47Z</dcterms:created>
  <dcterms:modified xsi:type="dcterms:W3CDTF">2015-09-21T11:23:50Z</dcterms:modified>
</cp:coreProperties>
</file>