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4" r:id="rId2"/>
    <p:sldId id="266" r:id="rId3"/>
    <p:sldId id="267" r:id="rId4"/>
    <p:sldId id="265" r:id="rId5"/>
    <p:sldId id="277" r:id="rId6"/>
    <p:sldId id="279" r:id="rId7"/>
    <p:sldId id="287" r:id="rId8"/>
    <p:sldId id="288" r:id="rId9"/>
    <p:sldId id="289" r:id="rId10"/>
    <p:sldId id="282" r:id="rId11"/>
    <p:sldId id="273" r:id="rId12"/>
    <p:sldId id="276" r:id="rId13"/>
    <p:sldId id="278" r:id="rId14"/>
    <p:sldId id="280" r:id="rId15"/>
    <p:sldId id="274" r:id="rId16"/>
    <p:sldId id="271" r:id="rId17"/>
    <p:sldId id="272" r:id="rId18"/>
  </p:sldIdLst>
  <p:sldSz cx="9144000" cy="6858000" type="screen4x3"/>
  <p:notesSz cx="6797675" cy="987425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395"/>
    <a:srgbClr val="861067"/>
    <a:srgbClr val="FFFF99"/>
    <a:srgbClr val="CBCBCB"/>
    <a:srgbClr val="000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il teme 1 - Isticanj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Srednji stil 4 - Isticanj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2" autoAdjust="0"/>
    <p:restoredTop sz="96645" autoAdjust="0"/>
  </p:normalViewPr>
  <p:slideViewPr>
    <p:cSldViewPr>
      <p:cViewPr>
        <p:scale>
          <a:sx n="100" d="100"/>
          <a:sy n="100" d="100"/>
        </p:scale>
        <p:origin x="-29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3642" y="8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5853B-2843-41C8-81F2-12DE856BF038}" type="datetimeFigureOut">
              <a:rPr lang="hr-HR" smtClean="0"/>
              <a:pPr/>
              <a:t>29.2.2016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9B798-15B9-4BB6-BCC4-A964688F19D7}" type="slidenum">
              <a:rPr lang="hr-HR" smtClean="0"/>
              <a:pPr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44198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66421-239C-47BF-9D0C-5DDC3B7F8405}" type="datetimeFigureOut">
              <a:rPr lang="hr-HR" smtClean="0"/>
              <a:pPr/>
              <a:t>29.2.2016</a:t>
            </a:fld>
            <a:endParaRPr lang="hr-H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74FF4-5FD1-43A8-8F15-5E286357225C}" type="slidenum">
              <a:rPr lang="hr-HR" smtClean="0"/>
              <a:pPr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2462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55315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3148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5545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024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55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36372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407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42941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86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963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9055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663799"/>
            <a:ext cx="9144000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 b="24276"/>
          <a:stretch/>
        </p:blipFill>
        <p:spPr>
          <a:xfrm>
            <a:off x="-2" y="1"/>
            <a:ext cx="9148427" cy="1196752"/>
          </a:xfrm>
          <a:prstGeom prst="rect">
            <a:avLst/>
          </a:prstGeom>
        </p:spPr>
      </p:pic>
      <p:sp>
        <p:nvSpPr>
          <p:cNvPr id="5" name="Pravokutnik 4"/>
          <p:cNvSpPr/>
          <p:nvPr userDrawn="1"/>
        </p:nvSpPr>
        <p:spPr>
          <a:xfrm>
            <a:off x="1043608" y="1412775"/>
            <a:ext cx="198165" cy="45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pic>
        <p:nvPicPr>
          <p:cNvPr id="15" name="Slika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32" y="6276989"/>
            <a:ext cx="1152128" cy="378844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317" y="6299527"/>
            <a:ext cx="426831" cy="285265"/>
          </a:xfrm>
          <a:prstGeom prst="rect">
            <a:avLst/>
          </a:prstGeom>
        </p:spPr>
      </p:pic>
      <p:sp>
        <p:nvSpPr>
          <p:cNvPr id="17" name="TekstniOkvir 16"/>
          <p:cNvSpPr txBox="1"/>
          <p:nvPr userDrawn="1"/>
        </p:nvSpPr>
        <p:spPr>
          <a:xfrm>
            <a:off x="5981084" y="6558125"/>
            <a:ext cx="10136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EUROPSKA UNIJA</a:t>
            </a:r>
            <a:endParaRPr lang="hr-HR" sz="500" dirty="0">
              <a:solidFill>
                <a:srgbClr val="0014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Slika 17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852" y="6374285"/>
            <a:ext cx="1193060" cy="281548"/>
          </a:xfrm>
          <a:prstGeom prst="rect">
            <a:avLst/>
          </a:prstGeom>
        </p:spPr>
      </p:pic>
      <p:sp>
        <p:nvSpPr>
          <p:cNvPr id="19" name="TekstniOkvir 18"/>
          <p:cNvSpPr txBox="1"/>
          <p:nvPr userDrawn="1"/>
        </p:nvSpPr>
        <p:spPr>
          <a:xfrm>
            <a:off x="5909076" y="6644099"/>
            <a:ext cx="10801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„Zajedno do fondova EU“</a:t>
            </a:r>
          </a:p>
        </p:txBody>
      </p:sp>
      <p:pic>
        <p:nvPicPr>
          <p:cNvPr id="20" name="Slika 1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192482"/>
            <a:ext cx="522311" cy="547859"/>
          </a:xfrm>
          <a:prstGeom prst="rect">
            <a:avLst/>
          </a:prstGeom>
        </p:spPr>
      </p:pic>
      <p:sp>
        <p:nvSpPr>
          <p:cNvPr id="22" name="Pravokutnik 21"/>
          <p:cNvSpPr/>
          <p:nvPr userDrawn="1"/>
        </p:nvSpPr>
        <p:spPr>
          <a:xfrm>
            <a:off x="323528" y="188640"/>
            <a:ext cx="1323218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1" name="Slika 20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73"/>
            <a:ext cx="1296144" cy="135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664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slov 1"/>
          <p:cNvSpPr txBox="1">
            <a:spLocks/>
          </p:cNvSpPr>
          <p:nvPr/>
        </p:nvSpPr>
        <p:spPr>
          <a:xfrm>
            <a:off x="395288" y="31409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r-HR" altLang="en-US" dirty="0" smtClean="0">
              <a:solidFill>
                <a:schemeClr val="tx1"/>
              </a:solidFill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 bwMode="auto">
          <a:xfrm>
            <a:off x="740247" y="1484784"/>
            <a:ext cx="7772400" cy="136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hr-H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hr-H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hr-H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hr-H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hr-H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hr-H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hr-H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hr-HR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Operativni program </a:t>
            </a:r>
            <a:br>
              <a:rPr kumimoji="0" lang="hr-HR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hr-HR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„Učinkoviti ljudski potencijali”</a:t>
            </a:r>
            <a:br>
              <a:rPr kumimoji="0" lang="hr-HR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hr-HR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2014. – 2020.</a:t>
            </a:r>
          </a:p>
          <a:p>
            <a:pPr lvl="0">
              <a:defRPr/>
            </a:pPr>
            <a:endParaRPr kumimoji="0" lang="hr-HR" altLang="en-US" sz="280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  <a:p>
            <a:pPr lvl="0">
              <a:defRPr/>
            </a:pPr>
            <a:r>
              <a:rPr kumimoji="0" lang="hr-HR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hr-HR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hr-H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MINISTARSTVO KULTURE</a:t>
            </a:r>
            <a:r>
              <a:rPr lang="hr-HR" sz="3000" b="1" dirty="0" smtClean="0"/>
              <a:t> </a:t>
            </a:r>
          </a:p>
          <a:p>
            <a:pPr lvl="0">
              <a:defRPr/>
            </a:pPr>
            <a:r>
              <a:rPr lang="hr-HR" sz="3000" b="1" dirty="0" smtClean="0"/>
              <a:t>Umjetnost i kultura za mlade</a:t>
            </a:r>
          </a:p>
          <a:p>
            <a:pPr lvl="0">
              <a:defRPr/>
            </a:pPr>
            <a:r>
              <a:rPr lang="hr-HR" sz="3000" b="1" dirty="0" smtClean="0"/>
              <a:t>      Umjetnost i kultura 54+</a:t>
            </a:r>
            <a:r>
              <a:rPr lang="hr-HR" sz="3200" dirty="0"/>
              <a:t>	</a:t>
            </a:r>
          </a:p>
          <a:p>
            <a:pPr lvl="0">
              <a:defRPr/>
            </a:pPr>
            <a:r>
              <a:rPr lang="hr-HR" sz="3000" dirty="0" smtClean="0"/>
              <a:t> </a:t>
            </a:r>
            <a:r>
              <a:rPr kumimoji="0" lang="hr-H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hr-H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hr-HR" altLang="en-US" sz="4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4457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>
          <a:xfrm>
            <a:off x="683568" y="2420888"/>
            <a:ext cx="8064500" cy="379386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indent="0">
              <a:buFont typeface="Arial" charset="0"/>
              <a:buNone/>
            </a:pPr>
            <a:endParaRPr lang="hr-HR" sz="2600" b="1" dirty="0" smtClean="0">
              <a:solidFill>
                <a:schemeClr val="tx1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hr-HR" sz="2600" b="1" dirty="0" smtClean="0">
                <a:solidFill>
                  <a:schemeClr val="tx1"/>
                </a:solidFill>
              </a:rPr>
              <a:t>Korisnici</a:t>
            </a:r>
            <a:r>
              <a:rPr lang="hr-HR" sz="2000" dirty="0" smtClean="0">
                <a:solidFill>
                  <a:schemeClr val="tx1"/>
                </a:solidFill>
              </a:rPr>
              <a:t>:</a:t>
            </a:r>
          </a:p>
          <a:p>
            <a:pPr marL="0" indent="0">
              <a:buFont typeface="Arial" charset="0"/>
              <a:buNone/>
            </a:pPr>
            <a:endParaRPr lang="hr-HR" sz="2000" dirty="0" smtClean="0">
              <a:solidFill>
                <a:schemeClr val="tx1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za Skupinu aktivnosti A </a:t>
            </a:r>
          </a:p>
          <a:p>
            <a:r>
              <a:rPr lang="hr-HR" sz="2000" dirty="0" smtClean="0">
                <a:solidFill>
                  <a:schemeClr val="tx1"/>
                </a:solidFill>
              </a:rPr>
              <a:t>organizacije civilnog društva (umjetničke organizacije, udruge iz područja kulture i umjetnosti)</a:t>
            </a:r>
          </a:p>
          <a:p>
            <a:r>
              <a:rPr lang="hr-HR" sz="2000" dirty="0" smtClean="0">
                <a:solidFill>
                  <a:schemeClr val="tx1"/>
                </a:solidFill>
              </a:rPr>
              <a:t>jedinice lokalne i područne (regionalne) samouprave</a:t>
            </a:r>
          </a:p>
          <a:p>
            <a:pPr marL="0" indent="0">
              <a:buFont typeface="Arial" charset="0"/>
              <a:buNone/>
            </a:pPr>
            <a:endParaRPr lang="hr-HR" sz="2000" dirty="0" smtClean="0">
              <a:solidFill>
                <a:schemeClr val="tx1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za Skupinu aktivnosti B</a:t>
            </a:r>
          </a:p>
          <a:p>
            <a:r>
              <a:rPr lang="hr-HR" sz="2000" dirty="0" smtClean="0">
                <a:solidFill>
                  <a:schemeClr val="tx1"/>
                </a:solidFill>
              </a:rPr>
              <a:t>organizacije civilnog društva  (umjetničke organizacije, udruge iz područja kulture i umjetnosti, udruge iz područja socijalnih djelatnosti) </a:t>
            </a:r>
          </a:p>
          <a:p>
            <a:r>
              <a:rPr lang="hr-HR" sz="2000" dirty="0" smtClean="0">
                <a:solidFill>
                  <a:schemeClr val="tx1"/>
                </a:solidFill>
              </a:rPr>
              <a:t>ustanove u kulturi</a:t>
            </a:r>
          </a:p>
          <a:p>
            <a:r>
              <a:rPr lang="hr-HR" sz="2000" dirty="0" smtClean="0">
                <a:solidFill>
                  <a:schemeClr val="tx1"/>
                </a:solidFill>
              </a:rPr>
              <a:t>jedinice lokalne i područne (regionalne) samouprave</a:t>
            </a:r>
          </a:p>
          <a:p>
            <a:endParaRPr lang="hr-HR" sz="2000" dirty="0" smtClean="0">
              <a:solidFill>
                <a:schemeClr val="tx1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hr-HR" sz="2000" dirty="0">
                <a:solidFill>
                  <a:schemeClr val="tx1"/>
                </a:solidFill>
              </a:rPr>
              <a:t>za Skupinu aktivnosti C</a:t>
            </a:r>
          </a:p>
          <a:p>
            <a:r>
              <a:rPr lang="hr-HR" sz="2000" dirty="0" smtClean="0">
                <a:solidFill>
                  <a:schemeClr val="tx1"/>
                </a:solidFill>
              </a:rPr>
              <a:t>organizacije </a:t>
            </a:r>
            <a:r>
              <a:rPr lang="hr-HR" sz="2000" dirty="0">
                <a:solidFill>
                  <a:schemeClr val="tx1"/>
                </a:solidFill>
              </a:rPr>
              <a:t>civilnog društva </a:t>
            </a:r>
            <a:r>
              <a:rPr lang="hr-HR" sz="2000" dirty="0" smtClean="0">
                <a:solidFill>
                  <a:schemeClr val="tx1"/>
                </a:solidFill>
              </a:rPr>
              <a:t> (</a:t>
            </a:r>
            <a:r>
              <a:rPr lang="hr-HR" sz="2000" dirty="0">
                <a:solidFill>
                  <a:schemeClr val="tx1"/>
                </a:solidFill>
              </a:rPr>
              <a:t>umjetničke organizacije, udruge iz područja kulture i umjetnosti)</a:t>
            </a:r>
          </a:p>
          <a:p>
            <a:r>
              <a:rPr lang="hr-HR" sz="2000" dirty="0" smtClean="0">
                <a:solidFill>
                  <a:schemeClr val="tx1"/>
                </a:solidFill>
              </a:rPr>
              <a:t>ustanove </a:t>
            </a:r>
            <a:r>
              <a:rPr lang="hr-HR" sz="2000" dirty="0">
                <a:solidFill>
                  <a:schemeClr val="tx1"/>
                </a:solidFill>
              </a:rPr>
              <a:t>u kulturi</a:t>
            </a:r>
          </a:p>
          <a:p>
            <a:r>
              <a:rPr lang="hr-HR" sz="2000" dirty="0" smtClean="0">
                <a:solidFill>
                  <a:schemeClr val="tx1"/>
                </a:solidFill>
              </a:rPr>
              <a:t>jedinice </a:t>
            </a:r>
            <a:r>
              <a:rPr lang="hr-HR" sz="2000" dirty="0">
                <a:solidFill>
                  <a:schemeClr val="tx1"/>
                </a:solidFill>
              </a:rPr>
              <a:t>lokalne i područne (regionalne) samouprave</a:t>
            </a:r>
          </a:p>
          <a:p>
            <a:pPr marL="0" indent="0">
              <a:buFont typeface="Arial" charset="0"/>
              <a:buNone/>
            </a:pPr>
            <a:endParaRPr lang="hr-HR" sz="2000" dirty="0" smtClean="0">
              <a:solidFill>
                <a:schemeClr val="tx1"/>
              </a:solidFill>
            </a:endParaRPr>
          </a:p>
          <a:p>
            <a:pPr marL="0" indent="0">
              <a:buFont typeface="Arial" charset="0"/>
              <a:buNone/>
            </a:pPr>
            <a:endParaRPr lang="hr-HR" sz="2000" dirty="0" smtClean="0">
              <a:solidFill>
                <a:schemeClr val="tx1"/>
              </a:solidFill>
            </a:endParaRPr>
          </a:p>
          <a:p>
            <a:pPr marL="0" indent="0">
              <a:buFont typeface="Arial" charset="0"/>
              <a:buNone/>
            </a:pPr>
            <a:endParaRPr lang="hr-HR" sz="2000" dirty="0" smtClean="0">
              <a:solidFill>
                <a:schemeClr val="tx1"/>
              </a:solidFill>
            </a:endParaRPr>
          </a:p>
          <a:p>
            <a:pPr marL="0" indent="0">
              <a:buFont typeface="Arial" charset="0"/>
              <a:buNone/>
            </a:pPr>
            <a:endParaRPr lang="hr-HR" sz="2000" dirty="0" smtClean="0">
              <a:solidFill>
                <a:schemeClr val="tx1"/>
              </a:solidFill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395288" y="1412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defRPr/>
            </a:pPr>
            <a:r>
              <a:rPr lang="hr-HR" dirty="0" smtClean="0">
                <a:solidFill>
                  <a:prstClr val="black"/>
                </a:solidFill>
              </a:rPr>
              <a:t>Umjetnost i kultura </a:t>
            </a:r>
            <a:r>
              <a:rPr lang="hr-HR" dirty="0">
                <a:solidFill>
                  <a:prstClr val="black"/>
                </a:solidFill>
              </a:rPr>
              <a:t>za mlade</a:t>
            </a:r>
          </a:p>
        </p:txBody>
      </p:sp>
    </p:spTree>
    <p:extLst>
      <p:ext uri="{BB962C8B-B14F-4D97-AF65-F5344CB8AC3E}">
        <p14:creationId xmlns:p14="http://schemas.microsoft.com/office/powerpoint/2010/main" val="69453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77838" y="2519462"/>
            <a:ext cx="8064500" cy="3168650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endParaRPr lang="hr-HR" sz="2000" dirty="0" smtClean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endParaRPr lang="hr-HR" sz="2000" dirty="0" smtClean="0">
              <a:solidFill>
                <a:schemeClr val="tx1"/>
              </a:solidFill>
            </a:endParaRPr>
          </a:p>
          <a:p>
            <a:pPr marL="447675" indent="-266700">
              <a:defRPr/>
            </a:pPr>
            <a:r>
              <a:rPr lang="hr-HR" sz="2200" dirty="0" smtClean="0">
                <a:solidFill>
                  <a:schemeClr val="tx1"/>
                </a:solidFill>
              </a:rPr>
              <a:t>Postupak dodjele: 			otvoreni privremeni poziv</a:t>
            </a:r>
          </a:p>
          <a:p>
            <a:pPr marL="447675" indent="-266700">
              <a:defRPr/>
            </a:pPr>
            <a:r>
              <a:rPr lang="hr-HR" sz="2200" dirty="0" smtClean="0">
                <a:solidFill>
                  <a:schemeClr val="tx1"/>
                </a:solidFill>
              </a:rPr>
              <a:t>Trajanje provedbe: 			</a:t>
            </a:r>
            <a:r>
              <a:rPr lang="hr-HR" sz="2200" dirty="0" err="1" smtClean="0">
                <a:solidFill>
                  <a:schemeClr val="tx1"/>
                </a:solidFill>
              </a:rPr>
              <a:t>18</a:t>
            </a:r>
            <a:r>
              <a:rPr lang="hr-HR" sz="2200" dirty="0" smtClean="0">
                <a:solidFill>
                  <a:schemeClr val="tx1"/>
                </a:solidFill>
              </a:rPr>
              <a:t> mjeseci</a:t>
            </a:r>
          </a:p>
          <a:p>
            <a:pPr marL="447675" indent="-266700">
              <a:defRPr/>
            </a:pPr>
            <a:r>
              <a:rPr lang="hr-HR" sz="2200" dirty="0" smtClean="0">
                <a:solidFill>
                  <a:schemeClr val="tx1"/>
                </a:solidFill>
              </a:rPr>
              <a:t>Ukupni iznos: 			7.000.000,</a:t>
            </a:r>
            <a:r>
              <a:rPr lang="hr-HR" sz="2200" dirty="0" err="1" smtClean="0">
                <a:solidFill>
                  <a:schemeClr val="tx1"/>
                </a:solidFill>
              </a:rPr>
              <a:t>00</a:t>
            </a:r>
            <a:r>
              <a:rPr lang="hr-HR" sz="2200" dirty="0" smtClean="0">
                <a:solidFill>
                  <a:schemeClr val="tx1"/>
                </a:solidFill>
              </a:rPr>
              <a:t> kn </a:t>
            </a:r>
          </a:p>
          <a:p>
            <a:pPr marL="447675" indent="-266700">
              <a:buNone/>
              <a:defRPr/>
            </a:pPr>
            <a:r>
              <a:rPr lang="hr-HR" sz="2200" dirty="0">
                <a:solidFill>
                  <a:schemeClr val="tx1"/>
                </a:solidFill>
              </a:rPr>
              <a:t> </a:t>
            </a:r>
            <a:r>
              <a:rPr lang="hr-HR" sz="2200" dirty="0" smtClean="0">
                <a:solidFill>
                  <a:schemeClr val="tx1"/>
                </a:solidFill>
              </a:rPr>
              <a:t>   </a:t>
            </a:r>
            <a:r>
              <a:rPr lang="hr-HR" sz="2000" i="1" dirty="0" smtClean="0">
                <a:solidFill>
                  <a:schemeClr val="tx1"/>
                </a:solidFill>
              </a:rPr>
              <a:t>(ESF 85% + nacionalno sufinanciranje 15%)</a:t>
            </a:r>
            <a:endParaRPr lang="hr-HR" sz="2000" b="1" i="1" dirty="0" smtClean="0">
              <a:solidFill>
                <a:schemeClr val="tx1"/>
              </a:solidFill>
            </a:endParaRPr>
          </a:p>
          <a:p>
            <a:pPr marL="447675" indent="-266700">
              <a:defRPr/>
            </a:pPr>
            <a:r>
              <a:rPr lang="hr-HR" sz="2200" dirty="0" smtClean="0">
                <a:solidFill>
                  <a:schemeClr val="tx1"/>
                </a:solidFill>
              </a:rPr>
              <a:t>Indikativni datum objave PDP-a: 	II. kvartal 2016. </a:t>
            </a:r>
            <a:endParaRPr lang="hr-HR" sz="2200" b="1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hr-HR" sz="2400" dirty="0" smtClean="0"/>
          </a:p>
          <a:p>
            <a:pPr marL="0" indent="0">
              <a:buFont typeface="Arial" charset="0"/>
              <a:buNone/>
              <a:defRPr/>
            </a:pP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>
            <a:off x="395288" y="14847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defRPr/>
            </a:pPr>
            <a:r>
              <a:rPr lang="hr-HR" dirty="0" smtClean="0">
                <a:solidFill>
                  <a:schemeClr val="tx1"/>
                </a:solidFill>
              </a:rPr>
              <a:t>Umjetnost i kultura </a:t>
            </a:r>
            <a:r>
              <a:rPr lang="hr-HR" dirty="0">
                <a:solidFill>
                  <a:schemeClr val="tx1"/>
                </a:solidFill>
              </a:rPr>
              <a:t>za mlade</a:t>
            </a:r>
          </a:p>
        </p:txBody>
      </p:sp>
    </p:spTree>
    <p:extLst>
      <p:ext uri="{BB962C8B-B14F-4D97-AF65-F5344CB8AC3E}">
        <p14:creationId xmlns:p14="http://schemas.microsoft.com/office/powerpoint/2010/main" val="155152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6134" y="2339752"/>
            <a:ext cx="8064500" cy="3681536"/>
          </a:xfrm>
        </p:spPr>
        <p:txBody>
          <a:bodyPr>
            <a:normAutofit fontScale="40000" lnSpcReduction="20000"/>
          </a:bodyPr>
          <a:lstStyle/>
          <a:p>
            <a:pPr marL="0" indent="0">
              <a:buFont typeface="Arial" charset="0"/>
              <a:buNone/>
              <a:defRPr/>
            </a:pPr>
            <a:endParaRPr lang="hr-HR" sz="2000" b="1" dirty="0" smtClean="0"/>
          </a:p>
          <a:p>
            <a:pPr marL="0" indent="0" algn="just">
              <a:buFont typeface="Arial" charset="0"/>
              <a:buNone/>
              <a:defRPr/>
            </a:pPr>
            <a:r>
              <a:rPr lang="hr-HR" sz="4500" b="1" dirty="0" smtClean="0">
                <a:solidFill>
                  <a:schemeClr val="tx1"/>
                </a:solidFill>
              </a:rPr>
              <a:t>Opći cilj</a:t>
            </a:r>
            <a:r>
              <a:rPr lang="hr-HR" sz="4500" dirty="0" smtClean="0">
                <a:solidFill>
                  <a:schemeClr val="tx1"/>
                </a:solidFill>
              </a:rPr>
              <a:t>: 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hr-HR" sz="4500" dirty="0" smtClean="0">
                <a:solidFill>
                  <a:schemeClr val="tx1"/>
                </a:solidFill>
              </a:rPr>
              <a:t>Socijalno </a:t>
            </a:r>
            <a:r>
              <a:rPr lang="hr-HR" sz="4500" dirty="0">
                <a:solidFill>
                  <a:schemeClr val="tx1"/>
                </a:solidFill>
              </a:rPr>
              <a:t>uključivanje i unaprjeđenje kvalitete života umirovljenih osoba, starijih osoba te nezaposlenih preko </a:t>
            </a:r>
            <a:r>
              <a:rPr lang="hr-HR" sz="4500" dirty="0" err="1">
                <a:solidFill>
                  <a:schemeClr val="tx1"/>
                </a:solidFill>
              </a:rPr>
              <a:t>54</a:t>
            </a:r>
            <a:r>
              <a:rPr lang="hr-HR" sz="4500" dirty="0">
                <a:solidFill>
                  <a:schemeClr val="tx1"/>
                </a:solidFill>
              </a:rPr>
              <a:t> godine starosti kroz sudjelovanje u kulturnim i umjetničkim </a:t>
            </a:r>
            <a:r>
              <a:rPr lang="hr-HR" sz="4500" dirty="0" smtClean="0">
                <a:solidFill>
                  <a:schemeClr val="tx1"/>
                </a:solidFill>
              </a:rPr>
              <a:t>aktivnostima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hr-HR" sz="4500" dirty="0" smtClean="0">
                <a:solidFill>
                  <a:schemeClr val="tx1"/>
                </a:solidFill>
              </a:rPr>
              <a:t> 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hr-HR" sz="4500" b="1" dirty="0" smtClean="0">
                <a:solidFill>
                  <a:schemeClr val="tx1"/>
                </a:solidFill>
              </a:rPr>
              <a:t>Specifični ciljevi</a:t>
            </a:r>
            <a:r>
              <a:rPr lang="hr-HR" sz="4500" dirty="0" smtClean="0">
                <a:solidFill>
                  <a:schemeClr val="tx1"/>
                </a:solidFill>
              </a:rPr>
              <a:t>: </a:t>
            </a:r>
          </a:p>
          <a:p>
            <a:pPr lvl="0" indent="-257175" algn="just"/>
            <a:r>
              <a:rPr lang="hr-HR" sz="4500" dirty="0">
                <a:solidFill>
                  <a:schemeClr val="tx1"/>
                </a:solidFill>
              </a:rPr>
              <a:t>Poboljšanje socijalnih, kognitivnih, emocionalnih i kreativnih vještina umirovljenih, starijih osoba i nezaposlenih osoba preko </a:t>
            </a:r>
            <a:r>
              <a:rPr lang="hr-HR" sz="4500" dirty="0" err="1">
                <a:solidFill>
                  <a:schemeClr val="tx1"/>
                </a:solidFill>
              </a:rPr>
              <a:t>54</a:t>
            </a:r>
            <a:r>
              <a:rPr lang="hr-HR" sz="4500" dirty="0">
                <a:solidFill>
                  <a:schemeClr val="tx1"/>
                </a:solidFill>
              </a:rPr>
              <a:t> godine starosti, naročito u manje razvijenim područjima u RH </a:t>
            </a:r>
          </a:p>
          <a:p>
            <a:pPr lvl="0" indent="-257175" algn="just"/>
            <a:r>
              <a:rPr lang="hr-HR" sz="4500" dirty="0">
                <a:solidFill>
                  <a:schemeClr val="tx1"/>
                </a:solidFill>
              </a:rPr>
              <a:t>Poboljšanje pristupa kulturnim i umjetničkim aktivnostima i sadržajima za umirovljene osobe, starije osobe i nezaposlene osobe preko </a:t>
            </a:r>
            <a:r>
              <a:rPr lang="hr-HR" sz="4500" dirty="0" err="1">
                <a:solidFill>
                  <a:schemeClr val="tx1"/>
                </a:solidFill>
              </a:rPr>
              <a:t>54</a:t>
            </a:r>
            <a:r>
              <a:rPr lang="hr-HR" sz="4500" dirty="0">
                <a:solidFill>
                  <a:schemeClr val="tx1"/>
                </a:solidFill>
              </a:rPr>
              <a:t> godine starosti u svrhu aktivnijeg i zdravijeg starenja</a:t>
            </a:r>
          </a:p>
          <a:p>
            <a:pPr lvl="0" indent="-257175" algn="just"/>
            <a:r>
              <a:rPr lang="hr-HR" sz="4500" dirty="0">
                <a:solidFill>
                  <a:schemeClr val="tx1"/>
                </a:solidFill>
              </a:rPr>
              <a:t>Povećanje vidljivosti starijih osoba i prepoznavanje njihovih potencijala u svrhu veće socijalne uključenosti</a:t>
            </a:r>
          </a:p>
          <a:p>
            <a:pPr>
              <a:buFont typeface="+mj-lt"/>
              <a:buAutoNum type="arabicPeriod"/>
              <a:defRPr/>
            </a:pPr>
            <a:endParaRPr lang="hr-HR" sz="1800" dirty="0">
              <a:solidFill>
                <a:srgbClr val="FF0000"/>
              </a:solidFill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373584" y="1196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defRPr/>
            </a:pPr>
            <a:r>
              <a:rPr lang="hr-HR" dirty="0" smtClean="0">
                <a:solidFill>
                  <a:schemeClr val="tx1"/>
                </a:solidFill>
              </a:rPr>
              <a:t>Umjetnost i kultura </a:t>
            </a:r>
            <a:r>
              <a:rPr lang="hr-HR" dirty="0">
                <a:solidFill>
                  <a:schemeClr val="tx1"/>
                </a:solidFill>
              </a:rPr>
              <a:t>54+</a:t>
            </a:r>
          </a:p>
        </p:txBody>
      </p:sp>
    </p:spTree>
    <p:extLst>
      <p:ext uri="{BB962C8B-B14F-4D97-AF65-F5344CB8AC3E}">
        <p14:creationId xmlns:p14="http://schemas.microsoft.com/office/powerpoint/2010/main" val="231222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>
          <a:xfrm>
            <a:off x="683568" y="2398962"/>
            <a:ext cx="8064500" cy="34063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indent="0">
              <a:buFont typeface="Arial" charset="0"/>
              <a:buNone/>
            </a:pPr>
            <a:endParaRPr lang="hr-HR" sz="2000" b="1" dirty="0" smtClean="0"/>
          </a:p>
          <a:p>
            <a:pPr marL="0" indent="0">
              <a:buFont typeface="Arial" charset="0"/>
              <a:buNone/>
            </a:pPr>
            <a:r>
              <a:rPr lang="hr-HR" sz="1900" b="1" dirty="0" smtClean="0">
                <a:solidFill>
                  <a:schemeClr val="tx1"/>
                </a:solidFill>
              </a:rPr>
              <a:t>Ciljane skupine</a:t>
            </a:r>
            <a:r>
              <a:rPr lang="hr-HR" sz="1900" dirty="0" smtClean="0">
                <a:solidFill>
                  <a:schemeClr val="tx1"/>
                </a:solidFill>
              </a:rPr>
              <a:t>:</a:t>
            </a:r>
          </a:p>
          <a:p>
            <a:pPr indent="-257175"/>
            <a:r>
              <a:rPr lang="hr-HR" sz="1900" dirty="0">
                <a:solidFill>
                  <a:schemeClr val="tx1"/>
                </a:solidFill>
              </a:rPr>
              <a:t>Starije osobe;</a:t>
            </a:r>
          </a:p>
          <a:p>
            <a:pPr indent="-257175"/>
            <a:r>
              <a:rPr lang="hr-HR" sz="1900" dirty="0">
                <a:solidFill>
                  <a:schemeClr val="tx1"/>
                </a:solidFill>
              </a:rPr>
              <a:t>Umirovljenici;</a:t>
            </a:r>
          </a:p>
          <a:p>
            <a:pPr indent="-257175"/>
            <a:r>
              <a:rPr lang="hr-HR" sz="1900" dirty="0">
                <a:solidFill>
                  <a:schemeClr val="tx1"/>
                </a:solidFill>
              </a:rPr>
              <a:t>Nezaposleni preko </a:t>
            </a:r>
            <a:r>
              <a:rPr lang="hr-HR" sz="1900" dirty="0" err="1">
                <a:solidFill>
                  <a:schemeClr val="tx1"/>
                </a:solidFill>
              </a:rPr>
              <a:t>54</a:t>
            </a:r>
            <a:r>
              <a:rPr lang="hr-HR" sz="1900" dirty="0">
                <a:solidFill>
                  <a:schemeClr val="tx1"/>
                </a:solidFill>
              </a:rPr>
              <a:t> godine starosti.</a:t>
            </a:r>
          </a:p>
          <a:p>
            <a:pPr marL="0" indent="0">
              <a:buFont typeface="Arial" charset="0"/>
              <a:buNone/>
            </a:pPr>
            <a:endParaRPr lang="hr-HR" sz="1900" dirty="0" smtClean="0">
              <a:solidFill>
                <a:schemeClr val="tx1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hr-HR" sz="1900" b="1" dirty="0" smtClean="0">
                <a:solidFill>
                  <a:schemeClr val="tx1"/>
                </a:solidFill>
              </a:rPr>
              <a:t>Korisnici</a:t>
            </a:r>
            <a:r>
              <a:rPr lang="hr-HR" sz="1900" dirty="0" smtClean="0">
                <a:solidFill>
                  <a:schemeClr val="tx1"/>
                </a:solidFill>
              </a:rPr>
              <a:t>:</a:t>
            </a:r>
          </a:p>
          <a:p>
            <a:pPr lvl="0" indent="-257175"/>
            <a:r>
              <a:rPr lang="hr-HR" sz="1900" dirty="0">
                <a:solidFill>
                  <a:schemeClr val="tx1"/>
                </a:solidFill>
              </a:rPr>
              <a:t>O</a:t>
            </a:r>
            <a:r>
              <a:rPr lang="hr-HR" sz="1900" dirty="0" smtClean="0">
                <a:solidFill>
                  <a:schemeClr val="tx1"/>
                </a:solidFill>
              </a:rPr>
              <a:t>rganizacije </a:t>
            </a:r>
            <a:r>
              <a:rPr lang="hr-HR" sz="1900" dirty="0">
                <a:solidFill>
                  <a:schemeClr val="tx1"/>
                </a:solidFill>
              </a:rPr>
              <a:t>civilnog </a:t>
            </a:r>
            <a:r>
              <a:rPr lang="hr-HR" sz="1900" dirty="0" smtClean="0">
                <a:solidFill>
                  <a:schemeClr val="tx1"/>
                </a:solidFill>
              </a:rPr>
              <a:t>društva; </a:t>
            </a:r>
            <a:endParaRPr lang="hr-HR" sz="1900" dirty="0">
              <a:solidFill>
                <a:schemeClr val="tx1"/>
              </a:solidFill>
            </a:endParaRPr>
          </a:p>
          <a:p>
            <a:pPr lvl="0" indent="-257175"/>
            <a:r>
              <a:rPr lang="hr-HR" sz="1900" dirty="0">
                <a:solidFill>
                  <a:schemeClr val="tx1"/>
                </a:solidFill>
              </a:rPr>
              <a:t>U</a:t>
            </a:r>
            <a:r>
              <a:rPr lang="hr-HR" sz="1900" dirty="0" smtClean="0">
                <a:solidFill>
                  <a:schemeClr val="tx1"/>
                </a:solidFill>
              </a:rPr>
              <a:t>stanove </a:t>
            </a:r>
            <a:r>
              <a:rPr lang="hr-HR" sz="1900" dirty="0">
                <a:solidFill>
                  <a:schemeClr val="tx1"/>
                </a:solidFill>
              </a:rPr>
              <a:t>u </a:t>
            </a:r>
            <a:r>
              <a:rPr lang="hr-HR" sz="1900" dirty="0" smtClean="0">
                <a:solidFill>
                  <a:schemeClr val="tx1"/>
                </a:solidFill>
              </a:rPr>
              <a:t>kulturi;</a:t>
            </a:r>
            <a:endParaRPr lang="hr-HR" sz="1900" dirty="0">
              <a:solidFill>
                <a:schemeClr val="tx1"/>
              </a:solidFill>
            </a:endParaRPr>
          </a:p>
          <a:p>
            <a:pPr lvl="0" indent="-257175"/>
            <a:r>
              <a:rPr lang="hr-HR" sz="1900" dirty="0">
                <a:solidFill>
                  <a:schemeClr val="tx1"/>
                </a:solidFill>
              </a:rPr>
              <a:t>J</a:t>
            </a:r>
            <a:r>
              <a:rPr lang="hr-HR" sz="1900" dirty="0" smtClean="0">
                <a:solidFill>
                  <a:schemeClr val="tx1"/>
                </a:solidFill>
              </a:rPr>
              <a:t>edinice </a:t>
            </a:r>
            <a:r>
              <a:rPr lang="hr-HR" sz="1900" dirty="0">
                <a:solidFill>
                  <a:schemeClr val="tx1"/>
                </a:solidFill>
              </a:rPr>
              <a:t>lokalne i regionalne </a:t>
            </a:r>
            <a:r>
              <a:rPr lang="hr-HR" sz="1900" dirty="0" smtClean="0">
                <a:solidFill>
                  <a:schemeClr val="tx1"/>
                </a:solidFill>
              </a:rPr>
              <a:t>samouprave.</a:t>
            </a:r>
            <a:endParaRPr lang="hr-HR" sz="1900" dirty="0">
              <a:solidFill>
                <a:schemeClr val="tx1"/>
              </a:solidFill>
            </a:endParaRPr>
          </a:p>
          <a:p>
            <a:pPr marL="0" indent="0">
              <a:buFont typeface="Arial" charset="0"/>
              <a:buNone/>
            </a:pPr>
            <a:endParaRPr lang="hr-HR" sz="1800" dirty="0" smtClean="0">
              <a:solidFill>
                <a:srgbClr val="FF0000"/>
              </a:solidFill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395288" y="1268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defRPr/>
            </a:pPr>
            <a:r>
              <a:rPr lang="hr-HR" dirty="0" smtClean="0">
                <a:solidFill>
                  <a:schemeClr val="tx1"/>
                </a:solidFill>
              </a:rPr>
              <a:t>Umjetnost i kultura </a:t>
            </a:r>
            <a:r>
              <a:rPr lang="hr-HR" dirty="0">
                <a:solidFill>
                  <a:schemeClr val="tx1"/>
                </a:solidFill>
              </a:rPr>
              <a:t>54+</a:t>
            </a:r>
          </a:p>
        </p:txBody>
      </p:sp>
    </p:spTree>
    <p:extLst>
      <p:ext uri="{BB962C8B-B14F-4D97-AF65-F5344CB8AC3E}">
        <p14:creationId xmlns:p14="http://schemas.microsoft.com/office/powerpoint/2010/main" val="102998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7838" y="2484438"/>
            <a:ext cx="8064500" cy="3168650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Arial" charset="0"/>
              <a:buNone/>
              <a:defRPr/>
            </a:pPr>
            <a:endParaRPr lang="hr-HR" sz="2000" b="1" dirty="0" smtClean="0"/>
          </a:p>
          <a:p>
            <a:pPr marL="0" indent="0">
              <a:buFont typeface="Arial" charset="0"/>
              <a:buNone/>
              <a:defRPr/>
            </a:pPr>
            <a:r>
              <a:rPr lang="hr-HR" sz="2000" b="1" dirty="0" smtClean="0">
                <a:solidFill>
                  <a:schemeClr val="tx1"/>
                </a:solidFill>
              </a:rPr>
              <a:t>Aktivnosti: </a:t>
            </a:r>
          </a:p>
          <a:p>
            <a:pPr lvl="0" indent="-257175" algn="just"/>
            <a:r>
              <a:rPr lang="hr-HR" sz="2000" dirty="0">
                <a:solidFill>
                  <a:schemeClr val="tx1"/>
                </a:solidFill>
              </a:rPr>
              <a:t>Organizacija i </a:t>
            </a:r>
            <a:r>
              <a:rPr lang="hr-HR" sz="2000" dirty="0" smtClean="0">
                <a:solidFill>
                  <a:schemeClr val="tx1"/>
                </a:solidFill>
              </a:rPr>
              <a:t>provedba umjetničkih radionica, </a:t>
            </a:r>
            <a:r>
              <a:rPr lang="hr-HR" sz="2000" dirty="0">
                <a:solidFill>
                  <a:schemeClr val="tx1"/>
                </a:solidFill>
              </a:rPr>
              <a:t>za korisnike domova za starije i nemoćne; </a:t>
            </a:r>
          </a:p>
          <a:p>
            <a:pPr lvl="0" indent="-257175" algn="just"/>
            <a:r>
              <a:rPr lang="hr-HR" sz="2000" dirty="0">
                <a:solidFill>
                  <a:schemeClr val="tx1"/>
                </a:solidFill>
              </a:rPr>
              <a:t>Organizacija i provedba umjetničkih </a:t>
            </a:r>
            <a:r>
              <a:rPr lang="hr-HR" sz="2000" dirty="0" smtClean="0">
                <a:solidFill>
                  <a:schemeClr val="tx1"/>
                </a:solidFill>
              </a:rPr>
              <a:t>radionica u </a:t>
            </a:r>
            <a:r>
              <a:rPr lang="hr-HR" sz="2000" dirty="0">
                <a:solidFill>
                  <a:schemeClr val="tx1"/>
                </a:solidFill>
              </a:rPr>
              <a:t>lokalnoj zajednici, namijenjenih umirovljenim, starijim i nezaposlenim osobama preko 54 godine starosti;</a:t>
            </a:r>
          </a:p>
          <a:p>
            <a:pPr lvl="0" indent="-257175" algn="just"/>
            <a:r>
              <a:rPr lang="hr-HR" sz="2000" dirty="0">
                <a:solidFill>
                  <a:schemeClr val="tx1"/>
                </a:solidFill>
              </a:rPr>
              <a:t>Razvijanje interaktivnih </a:t>
            </a:r>
            <a:r>
              <a:rPr lang="hr-HR" sz="2000" dirty="0" smtClean="0">
                <a:solidFill>
                  <a:schemeClr val="tx1"/>
                </a:solidFill>
              </a:rPr>
              <a:t>kulturno - umjetničkih </a:t>
            </a:r>
            <a:r>
              <a:rPr lang="hr-HR" sz="2000" dirty="0">
                <a:solidFill>
                  <a:schemeClr val="tx1"/>
                </a:solidFill>
              </a:rPr>
              <a:t>programa ustanova u </a:t>
            </a:r>
            <a:r>
              <a:rPr lang="hr-HR" sz="2000" dirty="0" smtClean="0">
                <a:solidFill>
                  <a:schemeClr val="tx1"/>
                </a:solidFill>
              </a:rPr>
              <a:t>kulturi, umjetničkih organizacija i udruga u području kulture, </a:t>
            </a:r>
            <a:r>
              <a:rPr lang="hr-HR" sz="2000" dirty="0">
                <a:solidFill>
                  <a:schemeClr val="tx1"/>
                </a:solidFill>
              </a:rPr>
              <a:t>namijenjenih umirovljenim, starijim i nezaposlenim osobama preko 54 godine </a:t>
            </a:r>
            <a:r>
              <a:rPr lang="hr-HR" sz="2000" dirty="0" smtClean="0">
                <a:solidFill>
                  <a:schemeClr val="tx1"/>
                </a:solidFill>
              </a:rPr>
              <a:t>starosti.</a:t>
            </a:r>
            <a:endParaRPr lang="hr-HR" sz="2000" dirty="0">
              <a:solidFill>
                <a:schemeClr val="tx1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hr-HR" sz="1800" dirty="0"/>
          </a:p>
          <a:p>
            <a:pPr marL="0" indent="0">
              <a:buFont typeface="Arial" charset="0"/>
              <a:buNone/>
              <a:defRPr/>
            </a:pPr>
            <a:endParaRPr lang="hr-HR" sz="1800" dirty="0"/>
          </a:p>
          <a:p>
            <a:pPr marL="0" indent="0">
              <a:buFont typeface="Arial" charset="0"/>
              <a:buNone/>
              <a:defRPr/>
            </a:pPr>
            <a:endParaRPr lang="hr-HR" sz="1800" dirty="0">
              <a:solidFill>
                <a:srgbClr val="FF0000"/>
              </a:solidFill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385459" y="1412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defRPr/>
            </a:pPr>
            <a:r>
              <a:rPr lang="hr-HR" dirty="0" smtClean="0">
                <a:solidFill>
                  <a:schemeClr val="tx1"/>
                </a:solidFill>
              </a:rPr>
              <a:t>Umjetnost i kultura </a:t>
            </a:r>
            <a:r>
              <a:rPr lang="hr-HR" dirty="0">
                <a:solidFill>
                  <a:schemeClr val="tx1"/>
                </a:solidFill>
              </a:rPr>
              <a:t>54+</a:t>
            </a:r>
          </a:p>
        </p:txBody>
      </p:sp>
    </p:spTree>
    <p:extLst>
      <p:ext uri="{BB962C8B-B14F-4D97-AF65-F5344CB8AC3E}">
        <p14:creationId xmlns:p14="http://schemas.microsoft.com/office/powerpoint/2010/main" val="86679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77838" y="2519462"/>
            <a:ext cx="8064500" cy="3168650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endParaRPr lang="hr-HR" sz="2000" dirty="0" smtClean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endParaRPr lang="hr-HR" sz="2000" dirty="0" smtClean="0">
              <a:solidFill>
                <a:schemeClr val="tx1"/>
              </a:solidFill>
            </a:endParaRPr>
          </a:p>
          <a:p>
            <a:pPr marL="447675" indent="-266700">
              <a:defRPr/>
            </a:pPr>
            <a:r>
              <a:rPr lang="hr-HR" sz="2000" dirty="0" smtClean="0">
                <a:solidFill>
                  <a:schemeClr val="tx1"/>
                </a:solidFill>
              </a:rPr>
              <a:t>Postupak </a:t>
            </a:r>
            <a:r>
              <a:rPr lang="hr-HR" sz="2000" dirty="0">
                <a:solidFill>
                  <a:schemeClr val="tx1"/>
                </a:solidFill>
              </a:rPr>
              <a:t>dodjele: </a:t>
            </a:r>
            <a:r>
              <a:rPr lang="hr-HR" sz="2000" dirty="0" smtClean="0">
                <a:solidFill>
                  <a:schemeClr val="tx1"/>
                </a:solidFill>
              </a:rPr>
              <a:t>			otvoreni </a:t>
            </a:r>
            <a:r>
              <a:rPr lang="hr-HR" sz="2000" dirty="0">
                <a:solidFill>
                  <a:schemeClr val="tx1"/>
                </a:solidFill>
              </a:rPr>
              <a:t>privremeni poziv</a:t>
            </a:r>
          </a:p>
          <a:p>
            <a:pPr marL="447675" indent="-266700">
              <a:defRPr/>
            </a:pPr>
            <a:r>
              <a:rPr lang="hr-HR" sz="2000" dirty="0">
                <a:solidFill>
                  <a:schemeClr val="tx1"/>
                </a:solidFill>
              </a:rPr>
              <a:t>Trajanje provedbe: </a:t>
            </a:r>
            <a:r>
              <a:rPr lang="hr-HR" sz="2000" dirty="0" smtClean="0">
                <a:solidFill>
                  <a:schemeClr val="tx1"/>
                </a:solidFill>
              </a:rPr>
              <a:t>			</a:t>
            </a:r>
            <a:r>
              <a:rPr lang="hr-HR" sz="2000" dirty="0" err="1" smtClean="0">
                <a:solidFill>
                  <a:schemeClr val="tx1"/>
                </a:solidFill>
              </a:rPr>
              <a:t>12</a:t>
            </a:r>
            <a:r>
              <a:rPr lang="hr-HR" sz="2000" dirty="0" smtClean="0">
                <a:solidFill>
                  <a:schemeClr val="tx1"/>
                </a:solidFill>
              </a:rPr>
              <a:t> mjeseci</a:t>
            </a:r>
            <a:endParaRPr lang="hr-HR" sz="2000" dirty="0">
              <a:solidFill>
                <a:schemeClr val="tx1"/>
              </a:solidFill>
            </a:endParaRPr>
          </a:p>
          <a:p>
            <a:pPr marL="447675" indent="-266700">
              <a:defRPr/>
            </a:pPr>
            <a:r>
              <a:rPr lang="hr-HR" sz="2000" dirty="0">
                <a:solidFill>
                  <a:schemeClr val="tx1"/>
                </a:solidFill>
              </a:rPr>
              <a:t>Ukupni iznos: </a:t>
            </a:r>
            <a:r>
              <a:rPr lang="hr-HR" sz="2000" dirty="0" smtClean="0">
                <a:solidFill>
                  <a:schemeClr val="tx1"/>
                </a:solidFill>
              </a:rPr>
              <a:t>			2.000.000,</a:t>
            </a:r>
            <a:r>
              <a:rPr lang="hr-HR" sz="2000" dirty="0" err="1" smtClean="0">
                <a:solidFill>
                  <a:schemeClr val="tx1"/>
                </a:solidFill>
              </a:rPr>
              <a:t>00</a:t>
            </a:r>
            <a:r>
              <a:rPr lang="hr-HR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>
                <a:solidFill>
                  <a:schemeClr val="tx1"/>
                </a:solidFill>
              </a:rPr>
              <a:t>kn </a:t>
            </a:r>
          </a:p>
          <a:p>
            <a:pPr marL="447675" indent="-266700">
              <a:buNone/>
              <a:defRPr/>
            </a:pPr>
            <a:r>
              <a:rPr lang="hr-HR" sz="2000" dirty="0">
                <a:solidFill>
                  <a:schemeClr val="tx1"/>
                </a:solidFill>
              </a:rPr>
              <a:t>    </a:t>
            </a:r>
            <a:r>
              <a:rPr lang="hr-HR" sz="2000" i="1" dirty="0" smtClean="0">
                <a:solidFill>
                  <a:schemeClr val="tx1"/>
                </a:solidFill>
              </a:rPr>
              <a:t>(</a:t>
            </a:r>
            <a:r>
              <a:rPr lang="hr-HR" sz="2000" i="1" dirty="0" err="1">
                <a:solidFill>
                  <a:schemeClr val="tx1"/>
                </a:solidFill>
              </a:rPr>
              <a:t>ESF</a:t>
            </a:r>
            <a:r>
              <a:rPr lang="hr-HR" sz="2000" i="1" dirty="0">
                <a:solidFill>
                  <a:schemeClr val="tx1"/>
                </a:solidFill>
              </a:rPr>
              <a:t> </a:t>
            </a:r>
            <a:r>
              <a:rPr lang="hr-HR" sz="2000" i="1" dirty="0" err="1">
                <a:solidFill>
                  <a:schemeClr val="tx1"/>
                </a:solidFill>
              </a:rPr>
              <a:t>85</a:t>
            </a:r>
            <a:r>
              <a:rPr lang="hr-HR" sz="2000" i="1" dirty="0">
                <a:solidFill>
                  <a:schemeClr val="tx1"/>
                </a:solidFill>
              </a:rPr>
              <a:t>% + nacionalno sufinanciranje </a:t>
            </a:r>
            <a:r>
              <a:rPr lang="hr-HR" sz="2000" i="1" dirty="0" err="1">
                <a:solidFill>
                  <a:schemeClr val="tx1"/>
                </a:solidFill>
              </a:rPr>
              <a:t>15</a:t>
            </a:r>
            <a:r>
              <a:rPr lang="hr-HR" sz="2000" i="1" dirty="0">
                <a:solidFill>
                  <a:schemeClr val="tx1"/>
                </a:solidFill>
              </a:rPr>
              <a:t>%)</a:t>
            </a:r>
            <a:endParaRPr lang="hr-HR" sz="2000" b="1" i="1" dirty="0">
              <a:solidFill>
                <a:schemeClr val="tx1"/>
              </a:solidFill>
            </a:endParaRPr>
          </a:p>
          <a:p>
            <a:pPr marL="447675" indent="-266700">
              <a:defRPr/>
            </a:pPr>
            <a:r>
              <a:rPr lang="hr-HR" sz="2000" dirty="0">
                <a:solidFill>
                  <a:schemeClr val="tx1"/>
                </a:solidFill>
              </a:rPr>
              <a:t>Indikativni datum objave PDP-a: </a:t>
            </a:r>
            <a:r>
              <a:rPr lang="hr-HR" sz="2000" dirty="0" smtClean="0">
                <a:solidFill>
                  <a:schemeClr val="tx1"/>
                </a:solidFill>
              </a:rPr>
              <a:t>	II. kvartal 2016. </a:t>
            </a:r>
            <a:endParaRPr lang="hr-HR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hr-HR" sz="2400" dirty="0" smtClean="0"/>
          </a:p>
          <a:p>
            <a:pPr marL="0" indent="0">
              <a:buFont typeface="Arial" charset="0"/>
              <a:buNone/>
              <a:defRPr/>
            </a:pP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>
            <a:off x="395288" y="14847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defRPr/>
            </a:pPr>
            <a:r>
              <a:rPr lang="hr-HR" dirty="0" smtClean="0">
                <a:solidFill>
                  <a:schemeClr val="tx1"/>
                </a:solidFill>
              </a:rPr>
              <a:t>Umjetnost i kultura 54+</a:t>
            </a: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21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7838" y="2780928"/>
            <a:ext cx="8064500" cy="3168650"/>
          </a:xfrm>
        </p:spPr>
        <p:txBody>
          <a:bodyPr>
            <a:normAutofit/>
          </a:bodyPr>
          <a:lstStyle/>
          <a:p>
            <a:pPr lvl="0" indent="-257175" algn="just"/>
            <a:r>
              <a:rPr lang="hr-HR" sz="2000" dirty="0" smtClean="0">
                <a:solidFill>
                  <a:schemeClr val="tx1"/>
                </a:solidFill>
              </a:rPr>
              <a:t>Relevantnost </a:t>
            </a:r>
            <a:r>
              <a:rPr lang="hr-HR" sz="2000" dirty="0">
                <a:solidFill>
                  <a:schemeClr val="tx1"/>
                </a:solidFill>
              </a:rPr>
              <a:t>operacije/projekta za ostvarivanje očekivanih ciljeva i rezultata Specifičnog cilja i odgovarajućeg prioriteta te doprinos operacije/ projekta ostvarivanju ciljeva utvrđenih u relevantnim nacionalnim strateškim dokumentima i dokumentima EU </a:t>
            </a:r>
          </a:p>
          <a:p>
            <a:pPr lvl="0" indent="-257175"/>
            <a:r>
              <a:rPr lang="hr-HR" sz="2000" dirty="0" smtClean="0">
                <a:solidFill>
                  <a:schemeClr val="tx1"/>
                </a:solidFill>
              </a:rPr>
              <a:t>Kvaliteta </a:t>
            </a:r>
            <a:r>
              <a:rPr lang="hr-HR" sz="2000" dirty="0">
                <a:solidFill>
                  <a:schemeClr val="tx1"/>
                </a:solidFill>
              </a:rPr>
              <a:t>prijedloga operacije/ </a:t>
            </a:r>
            <a:r>
              <a:rPr lang="hr-HR" sz="2000" dirty="0" smtClean="0">
                <a:solidFill>
                  <a:schemeClr val="tx1"/>
                </a:solidFill>
              </a:rPr>
              <a:t>projekta</a:t>
            </a:r>
            <a:endParaRPr lang="hr-HR" sz="2000" dirty="0">
              <a:solidFill>
                <a:schemeClr val="tx1"/>
              </a:solidFill>
            </a:endParaRPr>
          </a:p>
          <a:p>
            <a:pPr lvl="0" indent="-257175"/>
            <a:r>
              <a:rPr lang="hr-HR" sz="2000" dirty="0">
                <a:solidFill>
                  <a:schemeClr val="tx1"/>
                </a:solidFill>
              </a:rPr>
              <a:t>Provedbeni kapaciteti </a:t>
            </a:r>
            <a:r>
              <a:rPr lang="hr-HR" sz="2000" dirty="0" smtClean="0">
                <a:solidFill>
                  <a:schemeClr val="tx1"/>
                </a:solidFill>
              </a:rPr>
              <a:t>i, </a:t>
            </a:r>
            <a:r>
              <a:rPr lang="hr-HR" sz="2000" dirty="0">
                <a:solidFill>
                  <a:schemeClr val="tx1"/>
                </a:solidFill>
              </a:rPr>
              <a:t>ako je </a:t>
            </a:r>
            <a:r>
              <a:rPr lang="hr-HR" sz="2000" dirty="0" smtClean="0">
                <a:solidFill>
                  <a:schemeClr val="tx1"/>
                </a:solidFill>
              </a:rPr>
              <a:t>primjenjivo, partnerstvo</a:t>
            </a:r>
            <a:endParaRPr lang="hr-HR" sz="2000" dirty="0">
              <a:solidFill>
                <a:schemeClr val="tx1"/>
              </a:solidFill>
            </a:endParaRPr>
          </a:p>
          <a:p>
            <a:pPr lvl="0" indent="-257175"/>
            <a:r>
              <a:rPr lang="hr-HR" sz="2000" dirty="0">
                <a:solidFill>
                  <a:schemeClr val="tx1"/>
                </a:solidFill>
              </a:rPr>
              <a:t>Doprinos postizanju horizontalnih ciljeva </a:t>
            </a:r>
            <a:r>
              <a:rPr lang="hr-HR" sz="2000" dirty="0" err="1" smtClean="0">
                <a:solidFill>
                  <a:schemeClr val="tx1"/>
                </a:solidFill>
              </a:rPr>
              <a:t>OPULJP</a:t>
            </a:r>
            <a:r>
              <a:rPr lang="hr-HR" sz="2000" dirty="0" smtClean="0">
                <a:solidFill>
                  <a:schemeClr val="tx1"/>
                </a:solidFill>
              </a:rPr>
              <a:t>-a </a:t>
            </a:r>
            <a:endParaRPr lang="hr-HR" sz="2000" dirty="0">
              <a:solidFill>
                <a:schemeClr val="tx1"/>
              </a:solidFill>
            </a:endParaRPr>
          </a:p>
          <a:p>
            <a:pPr indent="-257175"/>
            <a:r>
              <a:rPr lang="hr-HR" sz="2000" dirty="0">
                <a:solidFill>
                  <a:schemeClr val="tx1"/>
                </a:solidFill>
              </a:rPr>
              <a:t>Uravnoteženi regionalni </a:t>
            </a:r>
            <a:r>
              <a:rPr lang="hr-HR" sz="2000" dirty="0" smtClean="0">
                <a:solidFill>
                  <a:schemeClr val="tx1"/>
                </a:solidFill>
              </a:rPr>
              <a:t>razvoj</a:t>
            </a:r>
            <a:endParaRPr lang="hr-HR" sz="2000" b="1" dirty="0" smtClean="0">
              <a:solidFill>
                <a:schemeClr val="tx1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hr-HR" sz="1800" dirty="0">
              <a:solidFill>
                <a:srgbClr val="FF0000"/>
              </a:solidFill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395288" y="13407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defRPr/>
            </a:pPr>
            <a:r>
              <a:rPr lang="hr-HR" dirty="0" smtClean="0">
                <a:solidFill>
                  <a:schemeClr val="tx1"/>
                </a:solidFill>
              </a:rPr>
              <a:t>Kriteriji dodjele </a:t>
            </a: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95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zervirano mjesto sadržaja 2"/>
          <p:cNvSpPr>
            <a:spLocks noGrp="1"/>
          </p:cNvSpPr>
          <p:nvPr>
            <p:ph idx="1"/>
          </p:nvPr>
        </p:nvSpPr>
        <p:spPr bwMode="auto">
          <a:xfrm>
            <a:off x="548134" y="3529523"/>
            <a:ext cx="8064500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charset="0"/>
              <a:buNone/>
            </a:pPr>
            <a:r>
              <a:rPr lang="en-US" altLang="sr-Latn-RS" sz="2800" b="1" dirty="0" err="1" smtClean="0">
                <a:solidFill>
                  <a:schemeClr val="tx1"/>
                </a:solidFill>
              </a:rPr>
              <a:t>Hvala</a:t>
            </a:r>
            <a:r>
              <a:rPr lang="en-US" altLang="sr-Latn-RS" sz="2800" b="1" dirty="0" smtClean="0">
                <a:solidFill>
                  <a:schemeClr val="tx1"/>
                </a:solidFill>
              </a:rPr>
              <a:t> </a:t>
            </a:r>
            <a:r>
              <a:rPr lang="hr-HR" altLang="sr-Latn-RS" sz="2800" b="1" dirty="0" smtClean="0">
                <a:solidFill>
                  <a:schemeClr val="tx1"/>
                </a:solidFill>
              </a:rPr>
              <a:t>n</a:t>
            </a:r>
            <a:r>
              <a:rPr lang="en-US" altLang="sr-Latn-RS" sz="2800" b="1" dirty="0" smtClean="0">
                <a:solidFill>
                  <a:schemeClr val="tx1"/>
                </a:solidFill>
              </a:rPr>
              <a:t>a pa</a:t>
            </a:r>
            <a:r>
              <a:rPr lang="hr-HR" altLang="sr-Latn-RS" sz="2800" b="1" dirty="0" smtClean="0">
                <a:solidFill>
                  <a:schemeClr val="tx1"/>
                </a:solidFill>
              </a:rPr>
              <a:t>žnji!</a:t>
            </a:r>
            <a:endParaRPr lang="en-US" altLang="sr-Latn-RS" sz="28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31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slov 1"/>
          <p:cNvSpPr txBox="1">
            <a:spLocks/>
          </p:cNvSpPr>
          <p:nvPr/>
        </p:nvSpPr>
        <p:spPr>
          <a:xfrm>
            <a:off x="397198" y="11247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altLang="en-US" dirty="0" smtClean="0">
                <a:solidFill>
                  <a:schemeClr val="tx1"/>
                </a:solidFill>
              </a:rPr>
              <a:t>Ministarstvo kulture</a:t>
            </a:r>
          </a:p>
        </p:txBody>
      </p:sp>
      <p:sp>
        <p:nvSpPr>
          <p:cNvPr id="7" name="Rezervirano mjesto sadržaja 2"/>
          <p:cNvSpPr>
            <a:spLocks noGrp="1"/>
          </p:cNvSpPr>
          <p:nvPr>
            <p:ph idx="1"/>
          </p:nvPr>
        </p:nvSpPr>
        <p:spPr bwMode="auto">
          <a:xfrm>
            <a:off x="479748" y="2348880"/>
            <a:ext cx="8064500" cy="3865872"/>
          </a:xfr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indent="0">
              <a:buNone/>
              <a:defRPr/>
            </a:pPr>
            <a:endParaRPr lang="hr-HR" altLang="sr-Latn-RS" sz="2800" dirty="0" smtClean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r>
              <a:rPr lang="hr-HR" altLang="sr-Latn-RS" sz="2800" dirty="0" smtClean="0">
                <a:solidFill>
                  <a:schemeClr val="tx1"/>
                </a:solidFill>
              </a:rPr>
              <a:t>Ima </a:t>
            </a:r>
            <a:r>
              <a:rPr lang="hr-HR" altLang="sr-Latn-RS" sz="2800" dirty="0">
                <a:solidFill>
                  <a:schemeClr val="tx1"/>
                </a:solidFill>
              </a:rPr>
              <a:t>ulogu Posredničkog tijela razine 1 </a:t>
            </a:r>
            <a:r>
              <a:rPr lang="hr-HR" altLang="sr-Latn-RS" sz="2800" dirty="0" smtClean="0">
                <a:solidFill>
                  <a:schemeClr val="tx1"/>
                </a:solidFill>
              </a:rPr>
              <a:t>za:</a:t>
            </a:r>
          </a:p>
          <a:p>
            <a:pPr>
              <a:defRPr/>
            </a:pPr>
            <a:endParaRPr lang="hr-HR" altLang="sr-Latn-RS" sz="20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defRPr/>
            </a:pPr>
            <a:r>
              <a:rPr lang="hr-HR" altLang="sr-Latn-RS" sz="2000" dirty="0" smtClean="0">
                <a:solidFill>
                  <a:schemeClr val="tx1"/>
                </a:solidFill>
              </a:rPr>
              <a:t>PO</a:t>
            </a:r>
            <a:r>
              <a:rPr lang="hr-HR" altLang="sr-Latn-RS" sz="2000" dirty="0">
                <a:solidFill>
                  <a:schemeClr val="tx1"/>
                </a:solidFill>
              </a:rPr>
              <a:t>: Socijalno </a:t>
            </a:r>
            <a:r>
              <a:rPr lang="hr-HR" altLang="sr-Latn-RS" sz="2000" dirty="0" smtClean="0">
                <a:solidFill>
                  <a:schemeClr val="tx1"/>
                </a:solidFill>
              </a:rPr>
              <a:t>uključivanje</a:t>
            </a:r>
            <a:endParaRPr lang="hr-HR" altLang="sr-Latn-RS" sz="2000" dirty="0">
              <a:solidFill>
                <a:schemeClr val="tx1"/>
              </a:solidFill>
            </a:endParaRPr>
          </a:p>
          <a:p>
            <a:pPr algn="just">
              <a:lnSpc>
                <a:spcPct val="120000"/>
              </a:lnSpc>
              <a:defRPr/>
            </a:pPr>
            <a:r>
              <a:rPr lang="hr-HR" sz="2000" dirty="0">
                <a:solidFill>
                  <a:schemeClr val="tx1"/>
                </a:solidFill>
              </a:rPr>
              <a:t>IP: 9.i Aktivna uključenost, uključujući s ciljem promicanja jednakih mogućnosti te aktivnog sudjelovanja i poboljšanja </a:t>
            </a:r>
            <a:r>
              <a:rPr lang="hr-HR" sz="2000" dirty="0" smtClean="0">
                <a:solidFill>
                  <a:schemeClr val="tx1"/>
                </a:solidFill>
              </a:rPr>
              <a:t>zapošljivosti</a:t>
            </a:r>
            <a:endParaRPr lang="hr-HR" sz="2000" dirty="0" smtClean="0">
              <a:solidFill>
                <a:schemeClr val="tx1"/>
              </a:solidFill>
            </a:endParaRPr>
          </a:p>
          <a:p>
            <a:pPr algn="just">
              <a:lnSpc>
                <a:spcPct val="120000"/>
              </a:lnSpc>
              <a:defRPr/>
            </a:pPr>
            <a:r>
              <a:rPr lang="hr-HR" sz="2000" dirty="0" smtClean="0">
                <a:solidFill>
                  <a:schemeClr val="tx1"/>
                </a:solidFill>
              </a:rPr>
              <a:t>SC</a:t>
            </a:r>
            <a:r>
              <a:rPr lang="hr-HR" sz="2000" dirty="0">
                <a:solidFill>
                  <a:schemeClr val="tx1"/>
                </a:solidFill>
              </a:rPr>
              <a:t>: 9.i.1 Borba protiv siromaštva i socijalne isključenosti kroz promociju integracije na tržište rada i socijalne integracije ranjivih skupina, i borba protiv svih oblika </a:t>
            </a:r>
            <a:r>
              <a:rPr lang="hr-HR" sz="2000" dirty="0" smtClean="0">
                <a:solidFill>
                  <a:schemeClr val="tx1"/>
                </a:solidFill>
              </a:rPr>
              <a:t>diskriminacije</a:t>
            </a:r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hr-HR" sz="2000" dirty="0" smtClean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hr-HR" altLang="sr-Latn-RS" sz="2000" dirty="0">
                <a:solidFill>
                  <a:prstClr val="black"/>
                </a:solidFill>
              </a:rPr>
              <a:t>PO: Dobro </a:t>
            </a:r>
            <a:r>
              <a:rPr lang="hr-HR" altLang="sr-Latn-RS" sz="2000" dirty="0" smtClean="0">
                <a:solidFill>
                  <a:prstClr val="black"/>
                </a:solidFill>
              </a:rPr>
              <a:t>upravljanje</a:t>
            </a:r>
            <a:endParaRPr lang="hr-HR" altLang="sr-Latn-RS" sz="2000" dirty="0">
              <a:solidFill>
                <a:prstClr val="black"/>
              </a:solidFill>
            </a:endParaRPr>
          </a:p>
          <a:p>
            <a:pPr lvl="0" algn="just">
              <a:defRPr/>
            </a:pPr>
            <a:r>
              <a:rPr lang="hr-HR" sz="2000" dirty="0">
                <a:solidFill>
                  <a:prstClr val="black"/>
                </a:solidFill>
              </a:rPr>
              <a:t>IP: 11.ii Izgradnja kapaciteta za sve dionike koji osiguravaju obrazovanje, cjeloživotno obrazovanje, osposobljavanje te zapošljavanje i socijalne politike, uključujući uz pomoć sektorskih i teritorijalnih paktova  radi omogućavanja reformi na nacionalnoj, regionalnoj i lokalnoj </a:t>
            </a:r>
            <a:r>
              <a:rPr lang="hr-HR" sz="2000" dirty="0" smtClean="0">
                <a:solidFill>
                  <a:prstClr val="black"/>
                </a:solidFill>
              </a:rPr>
              <a:t>razini</a:t>
            </a:r>
            <a:endParaRPr lang="hr-HR" sz="2000" dirty="0">
              <a:solidFill>
                <a:prstClr val="black"/>
              </a:solidFill>
            </a:endParaRPr>
          </a:p>
          <a:p>
            <a:pPr lvl="0" fontAlgn="base" hangingPunct="0"/>
            <a:r>
              <a:rPr lang="hr-HR" sz="2000" dirty="0">
                <a:solidFill>
                  <a:prstClr val="black"/>
                </a:solidFill>
              </a:rPr>
              <a:t>SC: 11.ii.1 Razvoj kapaciteta organizacija civilnog društva, osobito udruga i socijalnih partnera te jačanja civilnog i socijalnog dijaloga radi boljeg upravljanja</a:t>
            </a:r>
          </a:p>
          <a:p>
            <a:pPr algn="just">
              <a:defRPr/>
            </a:pPr>
            <a:endParaRPr lang="hr-HR" sz="2100" dirty="0">
              <a:solidFill>
                <a:schemeClr val="tx1"/>
              </a:solidFill>
            </a:endParaRPr>
          </a:p>
          <a:p>
            <a:pPr>
              <a:defRPr/>
            </a:pPr>
            <a:endParaRPr lang="hr-HR" sz="20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hr-HR" altLang="sr-Latn-R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03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77838" y="2649513"/>
            <a:ext cx="8064500" cy="3168650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endParaRPr lang="hr-HR" sz="2000" dirty="0" smtClean="0"/>
          </a:p>
          <a:p>
            <a:pPr marL="447675" indent="-266700">
              <a:buFont typeface="Arial" pitchFamily="34" charset="0"/>
              <a:buChar char="•"/>
              <a:defRPr/>
            </a:pPr>
            <a:r>
              <a:rPr lang="hr-HR" sz="2600" dirty="0" smtClean="0">
                <a:solidFill>
                  <a:schemeClr val="tx1"/>
                </a:solidFill>
              </a:rPr>
              <a:t>Posredničko tijelo razine 1: Ministarstvo kulture</a:t>
            </a:r>
          </a:p>
          <a:p>
            <a:pPr marL="447675" indent="-266700">
              <a:defRPr/>
            </a:pPr>
            <a:r>
              <a:rPr lang="hr-HR" sz="2600" dirty="0" smtClean="0">
                <a:solidFill>
                  <a:schemeClr val="tx1"/>
                </a:solidFill>
              </a:rPr>
              <a:t>Posredničko tijelo razine 2: Nacionalna zaklada za razvoj civilnog društva</a:t>
            </a:r>
          </a:p>
          <a:p>
            <a:pPr>
              <a:defRPr/>
            </a:pPr>
            <a:endParaRPr lang="hr-HR" sz="2400" dirty="0" smtClean="0"/>
          </a:p>
          <a:p>
            <a:pPr marL="0" indent="0">
              <a:buFont typeface="Arial" charset="0"/>
              <a:buNone/>
              <a:defRPr/>
            </a:pP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>
            <a:off x="395288" y="14847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altLang="en-US" dirty="0" smtClean="0">
                <a:solidFill>
                  <a:schemeClr val="tx1"/>
                </a:solidFill>
              </a:rPr>
              <a:t>Operativna struktura za provedbu poziva</a:t>
            </a:r>
          </a:p>
        </p:txBody>
      </p:sp>
    </p:spTree>
    <p:extLst>
      <p:ext uri="{BB962C8B-B14F-4D97-AF65-F5344CB8AC3E}">
        <p14:creationId xmlns:p14="http://schemas.microsoft.com/office/powerpoint/2010/main" val="74328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755576" y="1844824"/>
            <a:ext cx="7704856" cy="1368152"/>
          </a:xfrm>
        </p:spPr>
        <p:txBody>
          <a:bodyPr>
            <a:normAutofit fontScale="90000"/>
          </a:bodyPr>
          <a:lstStyle/>
          <a:p>
            <a:r>
              <a:rPr lang="hr-HR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hr-HR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hr-HR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hr-HR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hr-HR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hr-HR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hr-HR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hr-HR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hr-HR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hr-HR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hr-H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hr-H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hr-HR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slov 1"/>
          <p:cNvSpPr txBox="1">
            <a:spLocks/>
          </p:cNvSpPr>
          <p:nvPr/>
        </p:nvSpPr>
        <p:spPr>
          <a:xfrm>
            <a:off x="395288" y="14847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altLang="en-US" dirty="0" smtClean="0">
                <a:solidFill>
                  <a:schemeClr val="tx1"/>
                </a:solidFill>
              </a:rPr>
              <a:t>Planirani programi Ministarstva kulture</a:t>
            </a:r>
          </a:p>
        </p:txBody>
      </p:sp>
      <p:sp>
        <p:nvSpPr>
          <p:cNvPr id="7" name="Rezervirano mjesto sadržaja 2"/>
          <p:cNvSpPr>
            <a:spLocks noGrp="1"/>
          </p:cNvSpPr>
          <p:nvPr>
            <p:ph idx="1"/>
          </p:nvPr>
        </p:nvSpPr>
        <p:spPr bwMode="auto">
          <a:xfrm>
            <a:off x="477838" y="3068960"/>
            <a:ext cx="8064500" cy="2817738"/>
          </a:xfr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447675" indent="-266700" algn="ctr">
              <a:lnSpc>
                <a:spcPct val="90000"/>
              </a:lnSpc>
              <a:defRPr/>
            </a:pPr>
            <a:endParaRPr lang="hr-HR" sz="2600" dirty="0" smtClean="0">
              <a:solidFill>
                <a:schemeClr val="tx1"/>
              </a:solidFill>
            </a:endParaRPr>
          </a:p>
          <a:p>
            <a:pPr marL="447675" indent="-266700" algn="ctr">
              <a:lnSpc>
                <a:spcPct val="90000"/>
              </a:lnSpc>
              <a:defRPr/>
            </a:pPr>
            <a:r>
              <a:rPr lang="hr-HR" sz="2600" dirty="0" smtClean="0">
                <a:solidFill>
                  <a:schemeClr val="tx1"/>
                </a:solidFill>
              </a:rPr>
              <a:t>Umjetnost i kultura </a:t>
            </a:r>
            <a:r>
              <a:rPr lang="hr-HR" sz="2600" dirty="0">
                <a:solidFill>
                  <a:schemeClr val="tx1"/>
                </a:solidFill>
              </a:rPr>
              <a:t>za mlade</a:t>
            </a:r>
          </a:p>
          <a:p>
            <a:pPr marL="447675" indent="-266700" algn="ctr">
              <a:lnSpc>
                <a:spcPct val="90000"/>
              </a:lnSpc>
              <a:defRPr/>
            </a:pPr>
            <a:r>
              <a:rPr lang="hr-HR" sz="2600" dirty="0" smtClean="0">
                <a:solidFill>
                  <a:schemeClr val="tx1"/>
                </a:solidFill>
              </a:rPr>
              <a:t>Umjetnost i kultura </a:t>
            </a:r>
            <a:r>
              <a:rPr lang="hr-HR" sz="2600" dirty="0">
                <a:solidFill>
                  <a:schemeClr val="tx1"/>
                </a:solidFill>
              </a:rPr>
              <a:t>54</a:t>
            </a:r>
            <a:r>
              <a:rPr lang="hr-HR" sz="2600" dirty="0" smtClean="0">
                <a:solidFill>
                  <a:schemeClr val="tx1"/>
                </a:solidFill>
              </a:rPr>
              <a:t>+</a:t>
            </a:r>
            <a:endParaRPr lang="hr-HR" sz="2600" dirty="0">
              <a:solidFill>
                <a:schemeClr val="tx1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hr-HR" altLang="sr-Latn-RS" sz="2000" dirty="0" smtClean="0"/>
          </a:p>
          <a:p>
            <a:pPr marL="0" indent="0">
              <a:buFont typeface="Arial" charset="0"/>
              <a:buNone/>
              <a:defRPr/>
            </a:pPr>
            <a:endParaRPr lang="hr-HR" altLang="sr-Latn-RS" sz="2000" dirty="0" smtClean="0"/>
          </a:p>
          <a:p>
            <a:pPr marL="0" indent="0">
              <a:buFont typeface="Arial" charset="0"/>
              <a:buNone/>
              <a:defRPr/>
            </a:pPr>
            <a:endParaRPr lang="hr-HR" altLang="sr-Latn-RS" sz="2000" dirty="0" smtClean="0"/>
          </a:p>
        </p:txBody>
      </p:sp>
    </p:spTree>
    <p:extLst>
      <p:ext uri="{BB962C8B-B14F-4D97-AF65-F5344CB8AC3E}">
        <p14:creationId xmlns:p14="http://schemas.microsoft.com/office/powerpoint/2010/main" val="41651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7838" y="2483768"/>
            <a:ext cx="8064500" cy="3312368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Arial" charset="0"/>
              <a:buNone/>
              <a:defRPr/>
            </a:pPr>
            <a:endParaRPr lang="hr-HR" sz="2000" b="1" dirty="0" smtClean="0"/>
          </a:p>
          <a:p>
            <a:pPr marL="0" indent="0" algn="just">
              <a:buFont typeface="Arial" charset="0"/>
              <a:buNone/>
              <a:defRPr/>
            </a:pPr>
            <a:r>
              <a:rPr lang="hr-HR" sz="1900" b="1" dirty="0" smtClean="0">
                <a:solidFill>
                  <a:schemeClr val="tx1"/>
                </a:solidFill>
              </a:rPr>
              <a:t>Opći cilj</a:t>
            </a:r>
            <a:r>
              <a:rPr lang="hr-HR" sz="1900" dirty="0" smtClean="0">
                <a:solidFill>
                  <a:schemeClr val="tx1"/>
                </a:solidFill>
              </a:rPr>
              <a:t>: 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hr-HR" sz="1900" dirty="0" smtClean="0">
                <a:solidFill>
                  <a:schemeClr val="tx1"/>
                </a:solidFill>
              </a:rPr>
              <a:t>Bolja </a:t>
            </a:r>
            <a:r>
              <a:rPr lang="hr-HR" sz="1900" dirty="0">
                <a:solidFill>
                  <a:schemeClr val="tx1"/>
                </a:solidFill>
              </a:rPr>
              <a:t>socijalna uključenost mladih u RH, posebno mladih u nepovoljnom položaju, kroz veće sudjelovanje u </a:t>
            </a:r>
            <a:r>
              <a:rPr lang="hr-HR" sz="1900" dirty="0" smtClean="0">
                <a:solidFill>
                  <a:schemeClr val="tx1"/>
                </a:solidFill>
              </a:rPr>
              <a:t>umjetničkim i kulturnim </a:t>
            </a:r>
            <a:r>
              <a:rPr lang="hr-HR" sz="1900" dirty="0">
                <a:solidFill>
                  <a:schemeClr val="tx1"/>
                </a:solidFill>
              </a:rPr>
              <a:t>aktivnostima i </a:t>
            </a:r>
            <a:r>
              <a:rPr lang="hr-HR" sz="1900" dirty="0" smtClean="0">
                <a:solidFill>
                  <a:schemeClr val="tx1"/>
                </a:solidFill>
              </a:rPr>
              <a:t>sadržajima</a:t>
            </a:r>
          </a:p>
          <a:p>
            <a:pPr marL="0" indent="0" algn="just">
              <a:buFont typeface="Arial" charset="0"/>
              <a:buNone/>
              <a:defRPr/>
            </a:pPr>
            <a:endParaRPr lang="hr-HR" sz="1900" dirty="0" smtClean="0">
              <a:solidFill>
                <a:schemeClr val="tx1"/>
              </a:solidFill>
            </a:endParaRPr>
          </a:p>
          <a:p>
            <a:pPr marL="0" indent="0" algn="just">
              <a:buFont typeface="Arial" charset="0"/>
              <a:buNone/>
              <a:defRPr/>
            </a:pPr>
            <a:r>
              <a:rPr lang="hr-HR" sz="1900" b="1" dirty="0" smtClean="0">
                <a:solidFill>
                  <a:schemeClr val="tx1"/>
                </a:solidFill>
              </a:rPr>
              <a:t>Specifični ciljevi</a:t>
            </a:r>
            <a:r>
              <a:rPr lang="hr-HR" sz="1900" dirty="0" smtClean="0">
                <a:solidFill>
                  <a:schemeClr val="tx1"/>
                </a:solidFill>
              </a:rPr>
              <a:t>: </a:t>
            </a:r>
          </a:p>
          <a:p>
            <a:pPr lvl="0" indent="-257175" algn="just"/>
            <a:r>
              <a:rPr lang="hr-HR" sz="1900" dirty="0">
                <a:solidFill>
                  <a:schemeClr val="tx1"/>
                </a:solidFill>
              </a:rPr>
              <a:t>Razvijanje socijalnih i kreativnih vještina i znanja koja doprinose socijalnom uključivanju mladih, posebno mladih u nepovoljnom položaju, sprečavanju njihovog ulaska u </a:t>
            </a:r>
            <a:r>
              <a:rPr lang="hr-HR" sz="1900" dirty="0" err="1">
                <a:solidFill>
                  <a:schemeClr val="tx1"/>
                </a:solidFill>
              </a:rPr>
              <a:t>NEET</a:t>
            </a:r>
            <a:r>
              <a:rPr lang="hr-HR" sz="1900" dirty="0">
                <a:solidFill>
                  <a:schemeClr val="tx1"/>
                </a:solidFill>
              </a:rPr>
              <a:t> skupinu te antisocijalnog ponašanja</a:t>
            </a:r>
          </a:p>
          <a:p>
            <a:pPr indent="-257175" algn="just"/>
            <a:r>
              <a:rPr lang="hr-HR" sz="1900" dirty="0">
                <a:solidFill>
                  <a:schemeClr val="tx1"/>
                </a:solidFill>
              </a:rPr>
              <a:t>Poboljšanje pristupa mladih, posebno mladih u nepovoljnom položaju, kulturnim i umjetničkim sadržajima i aktivnostima</a:t>
            </a: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395288" y="13407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defRPr/>
            </a:pPr>
            <a:r>
              <a:rPr lang="hr-HR" dirty="0" smtClean="0">
                <a:solidFill>
                  <a:schemeClr val="tx1"/>
                </a:solidFill>
              </a:rPr>
              <a:t>Umjetnost i kultura </a:t>
            </a:r>
            <a:r>
              <a:rPr lang="hr-HR" dirty="0">
                <a:solidFill>
                  <a:schemeClr val="tx1"/>
                </a:solidFill>
              </a:rPr>
              <a:t>za mlade</a:t>
            </a:r>
          </a:p>
        </p:txBody>
      </p:sp>
    </p:spTree>
    <p:extLst>
      <p:ext uri="{BB962C8B-B14F-4D97-AF65-F5344CB8AC3E}">
        <p14:creationId xmlns:p14="http://schemas.microsoft.com/office/powerpoint/2010/main" val="231222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>
          <a:xfrm>
            <a:off x="683568" y="2420888"/>
            <a:ext cx="8064500" cy="379386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buFont typeface="Arial" charset="0"/>
              <a:buNone/>
            </a:pPr>
            <a:endParaRPr lang="hr-HR" sz="2000" b="1" dirty="0" smtClean="0"/>
          </a:p>
          <a:p>
            <a:pPr marL="0" indent="0">
              <a:buFont typeface="Arial" charset="0"/>
              <a:buNone/>
            </a:pPr>
            <a:r>
              <a:rPr lang="hr-HR" sz="2000" b="1" dirty="0" smtClean="0">
                <a:solidFill>
                  <a:schemeClr val="tx1"/>
                </a:solidFill>
              </a:rPr>
              <a:t>Ciljane skupine</a:t>
            </a:r>
            <a:r>
              <a:rPr lang="hr-HR" sz="2000" dirty="0" smtClean="0">
                <a:solidFill>
                  <a:schemeClr val="tx1"/>
                </a:solidFill>
              </a:rPr>
              <a:t>: </a:t>
            </a:r>
          </a:p>
          <a:p>
            <a:pPr marL="85725" indent="0">
              <a:buNone/>
            </a:pPr>
            <a:r>
              <a:rPr lang="hr-HR" sz="1800" dirty="0" smtClean="0">
                <a:solidFill>
                  <a:schemeClr val="tx1"/>
                </a:solidFill>
              </a:rPr>
              <a:t>Mladi u dobi od 15 do 25 godina, </a:t>
            </a:r>
            <a:r>
              <a:rPr lang="hr-HR" sz="1800" dirty="0">
                <a:solidFill>
                  <a:schemeClr val="tx1"/>
                </a:solidFill>
              </a:rPr>
              <a:t>posebno mladi u nepovoljnom </a:t>
            </a:r>
            <a:r>
              <a:rPr lang="hr-HR" sz="1800" dirty="0" smtClean="0">
                <a:solidFill>
                  <a:schemeClr val="tx1"/>
                </a:solidFill>
              </a:rPr>
              <a:t>položaju, npr.:</a:t>
            </a:r>
          </a:p>
          <a:p>
            <a:pPr lvl="0" indent="-257175"/>
            <a:r>
              <a:rPr lang="hr-HR" sz="1800" dirty="0" smtClean="0">
                <a:solidFill>
                  <a:schemeClr val="tx1"/>
                </a:solidFill>
              </a:rPr>
              <a:t>Osobe s invaliditetom;</a:t>
            </a:r>
            <a:endParaRPr lang="hr-HR" sz="1800" dirty="0">
              <a:solidFill>
                <a:schemeClr val="tx1"/>
              </a:solidFill>
            </a:endParaRPr>
          </a:p>
          <a:p>
            <a:pPr lvl="0" indent="-257175"/>
            <a:r>
              <a:rPr lang="hr-HR" sz="1800" dirty="0" smtClean="0">
                <a:solidFill>
                  <a:schemeClr val="tx1"/>
                </a:solidFill>
              </a:rPr>
              <a:t>Osobe izložene siromaštvu i socijalnoj isključenosti;</a:t>
            </a:r>
            <a:endParaRPr lang="hr-HR" sz="1800" dirty="0">
              <a:solidFill>
                <a:schemeClr val="tx1"/>
              </a:solidFill>
            </a:endParaRPr>
          </a:p>
          <a:p>
            <a:pPr indent="-257175"/>
            <a:r>
              <a:rPr lang="hr-HR" sz="1800" dirty="0" smtClean="0">
                <a:solidFill>
                  <a:schemeClr val="tx1"/>
                </a:solidFill>
              </a:rPr>
              <a:t>Pripadnici nacionalnih manjina;</a:t>
            </a:r>
          </a:p>
          <a:p>
            <a:pPr indent="-257175"/>
            <a:r>
              <a:rPr lang="hr-HR" sz="1800" dirty="0" smtClean="0">
                <a:solidFill>
                  <a:schemeClr val="tx1"/>
                </a:solidFill>
              </a:rPr>
              <a:t>Dugotrajno nezaposleni;</a:t>
            </a:r>
          </a:p>
          <a:p>
            <a:pPr indent="-257175"/>
            <a:r>
              <a:rPr lang="hr-HR" sz="1800" dirty="0" smtClean="0">
                <a:solidFill>
                  <a:schemeClr val="tx1"/>
                </a:solidFill>
              </a:rPr>
              <a:t>Migranti:</a:t>
            </a:r>
          </a:p>
          <a:p>
            <a:pPr indent="-257175"/>
            <a:r>
              <a:rPr lang="hr-HR" sz="1800" dirty="0" smtClean="0">
                <a:solidFill>
                  <a:schemeClr val="tx1"/>
                </a:solidFill>
              </a:rPr>
              <a:t>Mladi u alternativnoj skrbi/mladi koji su izašli iz alternativne skrbi</a:t>
            </a:r>
          </a:p>
          <a:p>
            <a:pPr indent="-257175"/>
            <a:r>
              <a:rPr lang="hr-HR" sz="1800" dirty="0" smtClean="0">
                <a:solidFill>
                  <a:schemeClr val="tx1"/>
                </a:solidFill>
              </a:rPr>
              <a:t>Mladi s poremećajima u ponašanju</a:t>
            </a:r>
          </a:p>
          <a:p>
            <a:pPr indent="-257175"/>
            <a:endParaRPr lang="hr-HR" sz="2000" dirty="0" smtClean="0">
              <a:solidFill>
                <a:schemeClr val="tx1"/>
              </a:solidFill>
            </a:endParaRPr>
          </a:p>
          <a:p>
            <a:pPr indent="-257175"/>
            <a:endParaRPr lang="hr-HR" sz="2000" dirty="0" smtClean="0">
              <a:solidFill>
                <a:schemeClr val="tx1"/>
              </a:solidFill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395288" y="1412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defRPr/>
            </a:pPr>
            <a:r>
              <a:rPr lang="hr-HR" dirty="0" smtClean="0">
                <a:solidFill>
                  <a:schemeClr val="tx1"/>
                </a:solidFill>
              </a:rPr>
              <a:t>Umjetnost i kultura </a:t>
            </a:r>
            <a:r>
              <a:rPr lang="hr-HR" dirty="0">
                <a:solidFill>
                  <a:schemeClr val="tx1"/>
                </a:solidFill>
              </a:rPr>
              <a:t>za mlade</a:t>
            </a:r>
          </a:p>
        </p:txBody>
      </p:sp>
    </p:spTree>
    <p:extLst>
      <p:ext uri="{BB962C8B-B14F-4D97-AF65-F5344CB8AC3E}">
        <p14:creationId xmlns:p14="http://schemas.microsoft.com/office/powerpoint/2010/main" val="102998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7838" y="2484438"/>
            <a:ext cx="8064500" cy="3680866"/>
          </a:xfrm>
        </p:spPr>
        <p:txBody>
          <a:bodyPr>
            <a:normAutofit lnSpcReduction="10000"/>
          </a:bodyPr>
          <a:lstStyle/>
          <a:p>
            <a:pPr marL="0" indent="0">
              <a:buFont typeface="Arial" charset="0"/>
              <a:buNone/>
              <a:defRPr/>
            </a:pPr>
            <a:endParaRPr lang="hr-HR" sz="2000" b="1" dirty="0" smtClean="0"/>
          </a:p>
          <a:p>
            <a:pPr marL="0" indent="0">
              <a:buFont typeface="Arial" charset="0"/>
              <a:buNone/>
              <a:defRPr/>
            </a:pPr>
            <a:r>
              <a:rPr lang="hr-HR" sz="2000" b="1" dirty="0" smtClean="0">
                <a:solidFill>
                  <a:schemeClr val="tx1"/>
                </a:solidFill>
              </a:rPr>
              <a:t>Skupina aktivnosti A:</a:t>
            </a:r>
          </a:p>
          <a:p>
            <a:pPr marL="0" lvl="0" indent="0">
              <a:buNone/>
              <a:defRPr/>
            </a:pPr>
            <a:r>
              <a:rPr lang="hr-HR" sz="2000" dirty="0">
                <a:solidFill>
                  <a:schemeClr val="tx1"/>
                </a:solidFill>
              </a:rPr>
              <a:t>Organizacija i provedba umjetničkih radionica za mlade u srednjim školama, posebno u manje razvijenim područjima u RH;</a:t>
            </a:r>
            <a:r>
              <a:rPr lang="hr-HR" sz="2000" b="1" dirty="0"/>
              <a:t> </a:t>
            </a:r>
            <a:endParaRPr lang="hr-HR" sz="2000" b="1" dirty="0" smtClean="0">
              <a:solidFill>
                <a:schemeClr val="tx1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hr-HR" sz="1800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defRPr/>
            </a:pP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Sporazum Ministarstva kulture i Ministarstva znanosti, obrazovanja i sporta o suradnji na programu </a:t>
            </a:r>
            <a:r>
              <a:rPr lang="hr-HR" sz="1600" i="1" dirty="0" smtClean="0">
                <a:solidFill>
                  <a:schemeClr val="tx1"/>
                </a:solidFill>
                <a:latin typeface="Calibri" pitchFamily="34" charset="0"/>
              </a:rPr>
              <a:t>Ruksak pun kulture za mlade 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za razdoblje 2015. – 2023.</a:t>
            </a:r>
          </a:p>
          <a:p>
            <a:pPr>
              <a:defRPr/>
            </a:pPr>
            <a:r>
              <a:rPr lang="hr-HR" sz="1600" dirty="0">
                <a:solidFill>
                  <a:schemeClr val="tx1"/>
                </a:solidFill>
                <a:latin typeface="Calibri" pitchFamily="34" charset="0"/>
              </a:rPr>
              <a:t>p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rimjeri aktivnosti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: edukacija i razvoj umjetničkih vještina, 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osmišljavanje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i realizacija umjetničkog projekta, predavanja, diskusije, posjeti kulturnim događanjima i upoznavanje sa suvremenim umjetničkim praksama, prezentacije rada učenika u javnom prostoru 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i</a:t>
            </a:r>
            <a:r>
              <a:rPr lang="hr-HR" sz="1600" dirty="0" err="1" smtClean="0">
                <a:solidFill>
                  <a:schemeClr val="tx1"/>
                </a:solidFill>
                <a:latin typeface="Calibri" pitchFamily="34" charset="0"/>
              </a:rPr>
              <a:t>td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>
              <a:defRPr/>
            </a:pPr>
            <a:r>
              <a:rPr lang="hr-HR" sz="1600" dirty="0">
                <a:solidFill>
                  <a:schemeClr val="tx1"/>
                </a:solidFill>
                <a:latin typeface="Calibri" pitchFamily="34" charset="0"/>
              </a:rPr>
              <a:t>c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iljevi: 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razv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oj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 socijaln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ih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 kompetencij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a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i 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kreativno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g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 mišljenj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a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, edu</a:t>
            </a:r>
            <a:r>
              <a:rPr lang="hr-HR" sz="1600" dirty="0" err="1" smtClean="0">
                <a:solidFill>
                  <a:schemeClr val="tx1"/>
                </a:solidFill>
                <a:latin typeface="Calibri" pitchFamily="34" charset="0"/>
              </a:rPr>
              <a:t>kacija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mladih 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za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promišljanje i razumijevanje umjetničkog djela i utjecaja umjetnosti na pozitivne društvene procese. </a:t>
            </a:r>
            <a:endParaRPr lang="hr-HR" sz="1600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defRPr/>
            </a:pPr>
            <a:endParaRPr lang="hr-HR" sz="1800" dirty="0">
              <a:solidFill>
                <a:srgbClr val="FF0000"/>
              </a:solidFill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395288" y="14847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defRPr/>
            </a:pPr>
            <a:r>
              <a:rPr lang="hr-HR" dirty="0" smtClean="0">
                <a:solidFill>
                  <a:prstClr val="black"/>
                </a:solidFill>
              </a:rPr>
              <a:t>Umjetnost i kultura </a:t>
            </a:r>
            <a:r>
              <a:rPr lang="hr-HR" dirty="0">
                <a:solidFill>
                  <a:prstClr val="black"/>
                </a:solidFill>
              </a:rPr>
              <a:t>za mlade</a:t>
            </a:r>
          </a:p>
        </p:txBody>
      </p:sp>
    </p:spTree>
    <p:extLst>
      <p:ext uri="{BB962C8B-B14F-4D97-AF65-F5344CB8AC3E}">
        <p14:creationId xmlns:p14="http://schemas.microsoft.com/office/powerpoint/2010/main" val="374786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7838" y="2484438"/>
            <a:ext cx="8064500" cy="3464842"/>
          </a:xfrm>
        </p:spPr>
        <p:txBody>
          <a:bodyPr>
            <a:normAutofit/>
          </a:bodyPr>
          <a:lstStyle/>
          <a:p>
            <a:pPr marL="0" indent="0">
              <a:buFont typeface="Arial" charset="0"/>
              <a:buNone/>
              <a:defRPr/>
            </a:pPr>
            <a:endParaRPr lang="hr-HR" sz="2000" b="1" dirty="0" smtClean="0"/>
          </a:p>
          <a:p>
            <a:pPr marL="0" indent="0">
              <a:buFont typeface="Arial" charset="0"/>
              <a:buNone/>
              <a:defRPr/>
            </a:pPr>
            <a:r>
              <a:rPr lang="hr-HR" sz="2000" b="1" dirty="0">
                <a:solidFill>
                  <a:schemeClr val="tx1"/>
                </a:solidFill>
                <a:latin typeface="Calibri" pitchFamily="34" charset="0"/>
              </a:rPr>
              <a:t>Skupina aktivnosti B</a:t>
            </a:r>
            <a:r>
              <a:rPr lang="hr-HR" sz="2000" b="1" dirty="0" smtClean="0">
                <a:solidFill>
                  <a:schemeClr val="tx1"/>
                </a:solidFill>
                <a:latin typeface="Calibri" pitchFamily="34" charset="0"/>
              </a:rPr>
              <a:t>:</a:t>
            </a:r>
          </a:p>
          <a:p>
            <a:pPr marL="0" indent="0">
              <a:buNone/>
              <a:defRPr/>
            </a:pPr>
            <a:r>
              <a:rPr lang="hr-HR" sz="2000" dirty="0">
                <a:solidFill>
                  <a:schemeClr val="tx1"/>
                </a:solidFill>
              </a:rPr>
              <a:t>Organizacija i provedba umjetničkih radionica za mlade u nepovoljnom položaju</a:t>
            </a:r>
            <a:r>
              <a:rPr lang="hr-HR" sz="1800" dirty="0">
                <a:solidFill>
                  <a:schemeClr val="tx1"/>
                </a:solidFill>
              </a:rPr>
              <a:t>; </a:t>
            </a:r>
            <a:endParaRPr lang="hr-HR" sz="1800" b="1" dirty="0">
              <a:solidFill>
                <a:schemeClr val="tx1"/>
              </a:solidFill>
              <a:latin typeface="Calibri" pitchFamily="34" charset="0"/>
            </a:endParaRPr>
          </a:p>
          <a:p>
            <a:pPr marL="0" indent="0">
              <a:buNone/>
              <a:defRPr/>
            </a:pPr>
            <a:endParaRPr lang="hr-HR" sz="1800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defRPr/>
            </a:pP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primjeri 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aktivnosti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: 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edukacija i razvoj umjetničkih vještina, 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osmišljavanje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i realizacija umjetničkog projekta, predavanja, diskusije, posjeti kulturnim događanjima i upoznavanje sa suvremenim umjetničkim praksama, prezentacije rada sudionika u javnom prostoru i 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sl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. </a:t>
            </a:r>
          </a:p>
          <a:p>
            <a:pPr>
              <a:defRPr/>
            </a:pP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ciljevi: 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razv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oj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individualnih sposobnosti sudionika 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te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 njihov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a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 bolj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a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integraciji u 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društvo</a:t>
            </a:r>
            <a:endParaRPr lang="hr-HR" sz="1800" dirty="0">
              <a:solidFill>
                <a:schemeClr val="tx1"/>
              </a:solidFill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395288" y="14847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defRPr/>
            </a:pPr>
            <a:r>
              <a:rPr lang="hr-HR" dirty="0" smtClean="0">
                <a:solidFill>
                  <a:prstClr val="black"/>
                </a:solidFill>
              </a:rPr>
              <a:t>Umjetnost i kultura </a:t>
            </a:r>
            <a:r>
              <a:rPr lang="hr-HR" dirty="0">
                <a:solidFill>
                  <a:prstClr val="black"/>
                </a:solidFill>
              </a:rPr>
              <a:t>za mlade</a:t>
            </a:r>
          </a:p>
        </p:txBody>
      </p:sp>
    </p:spTree>
    <p:extLst>
      <p:ext uri="{BB962C8B-B14F-4D97-AF65-F5344CB8AC3E}">
        <p14:creationId xmlns:p14="http://schemas.microsoft.com/office/powerpoint/2010/main" val="99078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jbaric\Documents\uredski posao\logotip MINK\logo H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6214752"/>
            <a:ext cx="634131" cy="64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7838" y="2484438"/>
            <a:ext cx="8064500" cy="3464842"/>
          </a:xfrm>
        </p:spPr>
        <p:txBody>
          <a:bodyPr>
            <a:normAutofit/>
          </a:bodyPr>
          <a:lstStyle/>
          <a:p>
            <a:pPr marL="0" indent="0">
              <a:buFont typeface="Arial" charset="0"/>
              <a:buNone/>
              <a:defRPr/>
            </a:pPr>
            <a:endParaRPr lang="hr-HR" sz="2000" b="1" dirty="0" smtClean="0"/>
          </a:p>
          <a:p>
            <a:pPr marL="0" indent="0">
              <a:buFont typeface="Arial" charset="0"/>
              <a:buNone/>
              <a:defRPr/>
            </a:pPr>
            <a:r>
              <a:rPr lang="hr-HR" sz="2000" b="1" dirty="0">
                <a:solidFill>
                  <a:schemeClr val="tx1"/>
                </a:solidFill>
                <a:latin typeface="Calibri" pitchFamily="34" charset="0"/>
              </a:rPr>
              <a:t>Skupina aktivnosti </a:t>
            </a:r>
            <a:r>
              <a:rPr lang="hr-HR" sz="2000" b="1" dirty="0" smtClean="0">
                <a:solidFill>
                  <a:schemeClr val="tx1"/>
                </a:solidFill>
                <a:latin typeface="Calibri" pitchFamily="34" charset="0"/>
              </a:rPr>
              <a:t>C:</a:t>
            </a:r>
          </a:p>
          <a:p>
            <a:pPr marL="0" indent="0">
              <a:buNone/>
              <a:defRPr/>
            </a:pPr>
            <a:r>
              <a:rPr lang="hr-HR" sz="2000" dirty="0">
                <a:solidFill>
                  <a:schemeClr val="tx1"/>
                </a:solidFill>
              </a:rPr>
              <a:t>Razvijanje interaktivnih kulturno-umjetničkih programa ustanova u kulturi, umjetničkih organizacija i udruga u području kulture i umjetnosti kojima će se povećati mogućnost sudjelovanja mladih u kulturnom </a:t>
            </a:r>
            <a:r>
              <a:rPr lang="hr-HR" sz="2000" dirty="0" smtClean="0">
                <a:solidFill>
                  <a:schemeClr val="tx1"/>
                </a:solidFill>
              </a:rPr>
              <a:t>životu</a:t>
            </a:r>
            <a:r>
              <a:rPr lang="hr-HR" sz="1800" dirty="0" smtClean="0">
                <a:solidFill>
                  <a:schemeClr val="tx1"/>
                </a:solidFill>
              </a:rPr>
              <a:t>; </a:t>
            </a:r>
            <a:endParaRPr lang="hr-HR" sz="18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  <a:defRPr/>
            </a:pPr>
            <a:endParaRPr lang="hr-HR" sz="1800" b="1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defRPr/>
            </a:pP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aktivnosti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koje podrazumijevaju aktivno sudjelovanje mladih u programu, npr. kreativne 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radionice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, 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predavanja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, diskusije i sl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  <a:r>
              <a:rPr lang="hr-HR" sz="1600" dirty="0" smtClean="0">
                <a:solidFill>
                  <a:schemeClr val="tx1"/>
                </a:solidFill>
                <a:latin typeface="Calibri" pitchFamily="34" charset="0"/>
              </a:rPr>
              <a:t>,</a:t>
            </a:r>
            <a:r>
              <a:rPr lang="vi-VN" sz="1600" dirty="0" smtClean="0">
                <a:solidFill>
                  <a:schemeClr val="tx1"/>
                </a:solidFill>
                <a:latin typeface="Calibri" pitchFamily="34" charset="0"/>
              </a:rPr>
              <a:t> razvijanje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programa suradnje sa srednjoškolskim i ustanovama visokog obrazovanja te lokalnom zajednicom.</a:t>
            </a:r>
            <a:r>
              <a:rPr lang="vi-VN" sz="1600" dirty="0">
                <a:solidFill>
                  <a:schemeClr val="tx1"/>
                </a:solidFill>
              </a:rPr>
              <a:t> </a:t>
            </a:r>
            <a:endParaRPr lang="hr-HR" sz="16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hr-HR" sz="1600" dirty="0">
                <a:solidFill>
                  <a:schemeClr val="tx1"/>
                </a:solidFill>
              </a:rPr>
              <a:t>ciljevi: razvoj kulturnih navika mladih, poticanje njihovog sudjelovanja u društveno-kulturnom životu zajednice </a:t>
            </a:r>
          </a:p>
          <a:p>
            <a:pPr>
              <a:defRPr/>
            </a:pPr>
            <a:endParaRPr lang="hr-HR" sz="1600" dirty="0">
              <a:solidFill>
                <a:schemeClr val="tx1"/>
              </a:solidFill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395288" y="14847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defRPr/>
            </a:pPr>
            <a:r>
              <a:rPr lang="hr-HR" dirty="0" smtClean="0">
                <a:solidFill>
                  <a:prstClr val="black"/>
                </a:solidFill>
              </a:rPr>
              <a:t>Umjetnost i kultura </a:t>
            </a:r>
            <a:r>
              <a:rPr lang="hr-HR" dirty="0">
                <a:solidFill>
                  <a:prstClr val="black"/>
                </a:solidFill>
              </a:rPr>
              <a:t>za mlade</a:t>
            </a:r>
          </a:p>
        </p:txBody>
      </p:sp>
    </p:spTree>
    <p:extLst>
      <p:ext uri="{BB962C8B-B14F-4D97-AF65-F5344CB8AC3E}">
        <p14:creationId xmlns:p14="http://schemas.microsoft.com/office/powerpoint/2010/main" val="40872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3862</TotalTime>
  <Words>964</Words>
  <Application>Microsoft Office PowerPoint</Application>
  <PresentationFormat>On-screen Show (4:3)</PresentationFormat>
  <Paragraphs>138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mrms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kdomjancic</dc:creator>
  <cp:lastModifiedBy>Anastazija Magaš-Mesić</cp:lastModifiedBy>
  <cp:revision>505</cp:revision>
  <cp:lastPrinted>2015-09-23T12:32:14Z</cp:lastPrinted>
  <dcterms:created xsi:type="dcterms:W3CDTF">2012-10-02T09:41:23Z</dcterms:created>
  <dcterms:modified xsi:type="dcterms:W3CDTF">2016-02-29T11:14:20Z</dcterms:modified>
</cp:coreProperties>
</file>