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0" r:id="rId2"/>
    <p:sldId id="260" r:id="rId3"/>
    <p:sldId id="271" r:id="rId4"/>
    <p:sldId id="272" r:id="rId5"/>
    <p:sldId id="263" r:id="rId6"/>
    <p:sldId id="261" r:id="rId7"/>
    <p:sldId id="262" r:id="rId8"/>
    <p:sldId id="267" r:id="rId9"/>
    <p:sldId id="269" r:id="rId10"/>
    <p:sldId id="264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002395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6645" autoAdjust="0"/>
  </p:normalViewPr>
  <p:slideViewPr>
    <p:cSldViewPr>
      <p:cViewPr varScale="1">
        <p:scale>
          <a:sx n="112" d="100"/>
          <a:sy n="112" d="100"/>
        </p:scale>
        <p:origin x="158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364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28.4.2016.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28.4.2016.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852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37" y="6240079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261004" y="6486117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188996" y="6572091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6165304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1448653" y="3717033"/>
            <a:ext cx="62466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600" b="1" dirty="0" smtClean="0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</a:p>
          <a:p>
            <a:r>
              <a:rPr lang="en-GB" sz="3600" b="1" dirty="0" smtClean="0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ESF </a:t>
            </a:r>
            <a:r>
              <a:rPr lang="en-GB" sz="3600" b="1" dirty="0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– </a:t>
            </a:r>
            <a:r>
              <a:rPr lang="en-GB" sz="3600" b="1" dirty="0" err="1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stvaranje</a:t>
            </a:r>
            <a:r>
              <a:rPr lang="en-GB" sz="3600" b="1" dirty="0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3600" b="1" dirty="0" err="1" smtClean="0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mogućnosti</a:t>
            </a:r>
            <a:endParaRPr lang="hr-HR" sz="3600" b="1" dirty="0" smtClean="0">
              <a:solidFill>
                <a:srgbClr val="003399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hr-HR" sz="3600" b="1" dirty="0" smtClean="0">
                <a:solidFill>
                  <a:srgbClr val="00339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endParaRPr lang="hr-HR" sz="3600" b="1" dirty="0">
              <a:solidFill>
                <a:srgbClr val="003399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125" y="1556792"/>
            <a:ext cx="2937750" cy="2520280"/>
          </a:xfrm>
          <a:prstGeom prst="rect">
            <a:avLst/>
          </a:prstGeom>
        </p:spPr>
      </p:pic>
      <p:pic>
        <p:nvPicPr>
          <p:cNvPr id="15" name="Slika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277" y="6176780"/>
            <a:ext cx="1116747" cy="366478"/>
          </a:xfrm>
          <a:prstGeom prst="rect">
            <a:avLst/>
          </a:prstGeom>
        </p:spPr>
      </p:pic>
      <p:pic>
        <p:nvPicPr>
          <p:cNvPr id="16" name="Slika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062" y="6074917"/>
            <a:ext cx="411268" cy="274727"/>
          </a:xfrm>
          <a:prstGeom prst="rect">
            <a:avLst/>
          </a:prstGeom>
        </p:spPr>
      </p:pic>
      <p:sp>
        <p:nvSpPr>
          <p:cNvPr id="17" name="TekstniOkvir 16"/>
          <p:cNvSpPr txBox="1"/>
          <p:nvPr/>
        </p:nvSpPr>
        <p:spPr>
          <a:xfrm>
            <a:off x="5199707" y="6335742"/>
            <a:ext cx="10134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600" kern="1200" dirty="0">
                <a:solidFill>
                  <a:srgbClr val="001489"/>
                </a:solidFill>
                <a:effectLst/>
                <a:latin typeface="Tahoma"/>
                <a:ea typeface="Tahoma"/>
                <a:cs typeface="Times New Roman"/>
              </a:rPr>
              <a:t>EUROPSKA UNIJA</a:t>
            </a:r>
            <a:endParaRPr lang="hr-HR" sz="12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8" name="TekstniOkvir 18"/>
          <p:cNvSpPr txBox="1"/>
          <p:nvPr/>
        </p:nvSpPr>
        <p:spPr>
          <a:xfrm>
            <a:off x="5076056" y="6428075"/>
            <a:ext cx="12607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600" kern="1200" dirty="0">
                <a:solidFill>
                  <a:srgbClr val="001489"/>
                </a:solidFill>
                <a:effectLst/>
                <a:latin typeface="Tahoma"/>
                <a:ea typeface="Tahoma"/>
                <a:cs typeface="Times New Roman"/>
              </a:rPr>
              <a:t>„</a:t>
            </a:r>
            <a:r>
              <a:rPr lang="en-GB" sz="600" kern="1200" dirty="0" err="1">
                <a:solidFill>
                  <a:srgbClr val="001489"/>
                </a:solidFill>
                <a:effectLst/>
                <a:latin typeface="Tahoma"/>
                <a:ea typeface="Tahoma"/>
                <a:cs typeface="Times New Roman"/>
              </a:rPr>
              <a:t>Zajedno</a:t>
            </a:r>
            <a:r>
              <a:rPr lang="en-GB" sz="600" kern="1200" dirty="0">
                <a:solidFill>
                  <a:srgbClr val="001489"/>
                </a:solidFill>
                <a:effectLst/>
                <a:latin typeface="Tahoma"/>
                <a:ea typeface="Tahoma"/>
                <a:cs typeface="Times New Roman"/>
              </a:rPr>
              <a:t> do </a:t>
            </a:r>
            <a:r>
              <a:rPr lang="en-GB" sz="600" kern="1200" dirty="0" err="1">
                <a:solidFill>
                  <a:srgbClr val="001489"/>
                </a:solidFill>
                <a:effectLst/>
                <a:latin typeface="Tahoma"/>
                <a:ea typeface="Tahoma"/>
                <a:cs typeface="Times New Roman"/>
              </a:rPr>
              <a:t>fondova</a:t>
            </a:r>
            <a:r>
              <a:rPr lang="en-GB" sz="600" kern="1200" dirty="0">
                <a:solidFill>
                  <a:srgbClr val="001489"/>
                </a:solidFill>
                <a:effectLst/>
                <a:latin typeface="Tahoma"/>
                <a:ea typeface="Tahoma"/>
                <a:cs typeface="Times New Roman"/>
              </a:rPr>
              <a:t> EU“</a:t>
            </a:r>
            <a:endParaRPr lang="hr-HR" sz="1200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19" name="Slika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39" y="5895187"/>
            <a:ext cx="608670" cy="638346"/>
          </a:xfrm>
          <a:prstGeom prst="rect">
            <a:avLst/>
          </a:prstGeom>
        </p:spPr>
      </p:pic>
      <p:cxnSp>
        <p:nvCxnSpPr>
          <p:cNvPr id="20" name="Ravni poveznik 19"/>
          <p:cNvCxnSpPr/>
          <p:nvPr/>
        </p:nvCxnSpPr>
        <p:spPr>
          <a:xfrm>
            <a:off x="251520" y="4941168"/>
            <a:ext cx="8460000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avokutnik 20"/>
          <p:cNvSpPr/>
          <p:nvPr/>
        </p:nvSpPr>
        <p:spPr>
          <a:xfrm>
            <a:off x="1646675" y="4789601"/>
            <a:ext cx="5850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</a:p>
          <a:p>
            <a:r>
              <a:rPr lang="hr-H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25. </a:t>
            </a:r>
            <a:r>
              <a:rPr lang="hr-HR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travnja </a:t>
            </a:r>
            <a:r>
              <a:rPr lang="hr-H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2016</a:t>
            </a:r>
            <a:r>
              <a:rPr lang="hr-HR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., </a:t>
            </a:r>
            <a:r>
              <a:rPr lang="hr-HR" b="1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hr-HR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Pula </a:t>
            </a:r>
            <a:endParaRPr lang="hr-HR" b="1" dirty="0" smtClean="0">
              <a:solidFill>
                <a:schemeClr val="tx1">
                  <a:lumMod val="75000"/>
                  <a:lumOff val="2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hr-H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endParaRPr lang="hr-HR" b="1" dirty="0">
              <a:solidFill>
                <a:schemeClr val="tx1">
                  <a:lumMod val="75000"/>
                  <a:lumOff val="2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2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088232"/>
          </a:xfrm>
        </p:spPr>
        <p:txBody>
          <a:bodyPr/>
          <a:lstStyle/>
          <a:p>
            <a:pPr marL="0" indent="0" algn="ctr">
              <a:buNone/>
            </a:pPr>
            <a:endParaRPr lang="hr-HR" b="1" dirty="0" smtClean="0"/>
          </a:p>
          <a:p>
            <a:pPr marL="0" indent="0" algn="ctr">
              <a:buNone/>
            </a:pPr>
            <a:r>
              <a:rPr lang="hr-HR" b="1" dirty="0" smtClean="0"/>
              <a:t>Hvala na pažnji !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57247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136904" cy="1584176"/>
          </a:xfrm>
        </p:spPr>
        <p:txBody>
          <a:bodyPr>
            <a:normAutofit/>
          </a:bodyPr>
          <a:lstStyle/>
          <a:p>
            <a:r>
              <a:rPr lang="hr-H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„Planirana objava poziva na dostavu porjektnih prijedloga u 2016. godini”</a:t>
            </a:r>
            <a:endParaRPr lang="hr-H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2690235" y="4653136"/>
            <a:ext cx="3763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Ministarstvo socijalne politike i mladih</a:t>
            </a:r>
            <a:endParaRPr lang="hr-H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Planirana objava Poziva na dostavu projektnih prijedloga 2016. godine – MSPM 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B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2./3. kvartal 2016. godine</a:t>
            </a:r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</a:t>
            </a:r>
          </a:p>
          <a:p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Podrška procesu deinstitucionalizacije osoba s invaliditetom – ograničeni postupak/trajni poziv </a:t>
            </a:r>
          </a:p>
          <a:p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Podrška porcesu deinstitucionalizacije djece i mladih – ograničeni postupak/trajni poziv </a:t>
            </a:r>
          </a:p>
          <a:p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Razvoj i širenje usluge osobne asistencije za OSI – otvoreni postupak/privremeni poziv </a:t>
            </a:r>
          </a:p>
          <a:p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Uključivanje marginaliziranih skupina na tržište rada – otvoreni postupak </a:t>
            </a:r>
            <a:endParaRPr lang="hr-B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556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B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hr-B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kvartal 2016. godine</a:t>
            </a:r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Socijalno uključivanje mladih osoba – otvoreni poziv </a:t>
            </a:r>
          </a:p>
          <a:p>
            <a:r>
              <a:rPr lang="hr-B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Šireje mreže socijalnih usluga u zajednici – otvoreni poziv </a:t>
            </a:r>
          </a:p>
        </p:txBody>
      </p:sp>
    </p:spTree>
    <p:extLst>
      <p:ext uri="{BB962C8B-B14F-4D97-AF65-F5344CB8AC3E}">
        <p14:creationId xmlns:p14="http://schemas.microsoft.com/office/powerpoint/2010/main" val="2218009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72408"/>
          </a:xfrm>
        </p:spPr>
        <p:txBody>
          <a:bodyPr>
            <a:normAutofit/>
          </a:bodyPr>
          <a:lstStyle/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Ciljna skupina</a:t>
            </a:r>
            <a:r>
              <a:rPr lang="hr-HR" sz="1600" dirty="0" smtClean="0">
                <a:solidFill>
                  <a:schemeClr val="tx1"/>
                </a:solidFill>
              </a:rPr>
              <a:t>: nezaposlene osobe:  dugotrajno nezaposlene osobe, osobe romske nacionalne manjine, osobe s invaliditetom, azilanti, beskućnici, liječeni ovisnici o drogama, žrtve obiteljskog nasilja</a:t>
            </a:r>
          </a:p>
          <a:p>
            <a:pPr algn="just"/>
            <a:endParaRPr lang="hr-HR" sz="1600" dirty="0">
              <a:solidFill>
                <a:schemeClr val="tx1"/>
              </a:solidFill>
            </a:endParaRP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Potencijalni prijavitelji</a:t>
            </a:r>
            <a:r>
              <a:rPr lang="hr-HR" sz="1600" dirty="0" smtClean="0">
                <a:solidFill>
                  <a:schemeClr val="tx1"/>
                </a:solidFill>
              </a:rPr>
              <a:t>: nevladine i neprofitne organizacije, privatne i javne institucije, privatna poduzeća, lokalne i regionalne razvojne agencije, međunarodne i međuvladine organizacije </a:t>
            </a:r>
          </a:p>
          <a:p>
            <a:pPr algn="just"/>
            <a:endParaRPr lang="hr-HR" sz="1600" dirty="0" smtClean="0">
              <a:solidFill>
                <a:schemeClr val="tx1"/>
              </a:solidFill>
            </a:endParaRP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Minimalni i maksimalni iznos po projektu</a:t>
            </a:r>
            <a:r>
              <a:rPr lang="hr-HR" sz="1600" dirty="0" smtClean="0">
                <a:solidFill>
                  <a:schemeClr val="tx1"/>
                </a:solidFill>
              </a:rPr>
              <a:t>: 350.000,00 -1.500.00,00 KN</a:t>
            </a:r>
          </a:p>
          <a:p>
            <a:pPr algn="just"/>
            <a:endParaRPr lang="hr-HR" sz="1600" dirty="0" smtClean="0">
              <a:solidFill>
                <a:schemeClr val="tx1"/>
              </a:solidFill>
            </a:endParaRP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Objava natječaja</a:t>
            </a:r>
            <a:r>
              <a:rPr lang="hr-HR" sz="1600" dirty="0" smtClean="0">
                <a:solidFill>
                  <a:schemeClr val="tx1"/>
                </a:solidFill>
              </a:rPr>
              <a:t>: kraj 2. kvartala-početak 3. kvartala 2016.</a:t>
            </a: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268760"/>
            <a:ext cx="7092280" cy="93610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UKLJUČIVANJE MARGINALIZIRANIH SKUPINA NA TRŽIŠTE RADA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637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2276872"/>
            <a:ext cx="8363272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2400" dirty="0">
              <a:solidFill>
                <a:schemeClr val="tx1"/>
              </a:solidFill>
            </a:endParaRPr>
          </a:p>
          <a:p>
            <a:r>
              <a:rPr lang="hr-HR" sz="2400" b="1" dirty="0" smtClean="0">
                <a:solidFill>
                  <a:schemeClr val="tx1"/>
                </a:solidFill>
              </a:rPr>
              <a:t>Korisnička institucija</a:t>
            </a:r>
            <a:r>
              <a:rPr lang="hr-HR" sz="2400" dirty="0" smtClean="0">
                <a:solidFill>
                  <a:schemeClr val="tx1"/>
                </a:solidFill>
              </a:rPr>
              <a:t>: Hrvatski zavod za zapošljavanje</a:t>
            </a:r>
          </a:p>
          <a:p>
            <a:endParaRPr lang="hr-HR" sz="2400" dirty="0" smtClean="0">
              <a:solidFill>
                <a:schemeClr val="tx1"/>
              </a:solidFill>
            </a:endParaRPr>
          </a:p>
          <a:p>
            <a:r>
              <a:rPr lang="hr-HR" sz="2400" b="1" dirty="0" smtClean="0">
                <a:solidFill>
                  <a:schemeClr val="tx1"/>
                </a:solidFill>
              </a:rPr>
              <a:t>Posredničko tijelo razine 1</a:t>
            </a:r>
            <a:r>
              <a:rPr lang="hr-HR" sz="2400" dirty="0" smtClean="0">
                <a:solidFill>
                  <a:schemeClr val="tx1"/>
                </a:solidFill>
              </a:rPr>
              <a:t>: Ministarstvo socijalne politike i mladih</a:t>
            </a:r>
          </a:p>
          <a:p>
            <a:endParaRPr lang="hr-HR" sz="2400" dirty="0" smtClean="0">
              <a:solidFill>
                <a:schemeClr val="tx1"/>
              </a:solidFill>
            </a:endParaRPr>
          </a:p>
          <a:p>
            <a:r>
              <a:rPr lang="hr-HR" sz="2400" b="1" dirty="0">
                <a:solidFill>
                  <a:schemeClr val="tx1"/>
                </a:solidFill>
              </a:rPr>
              <a:t>Vrijednost ugovora</a:t>
            </a:r>
            <a:r>
              <a:rPr lang="hr-HR" sz="2400" dirty="0">
                <a:solidFill>
                  <a:schemeClr val="tx1"/>
                </a:solidFill>
              </a:rPr>
              <a:t>: 32.512.500,00 KN</a:t>
            </a:r>
          </a:p>
          <a:p>
            <a:endParaRPr lang="hr-HR" sz="24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268760"/>
            <a:ext cx="7092280" cy="93610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UKLJUČIVANJE MARGINALIZIRANIH SKUPINA NA TRŽIŠTE RADA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69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099989"/>
            <a:ext cx="8229600" cy="4137323"/>
          </a:xfrm>
        </p:spPr>
        <p:txBody>
          <a:bodyPr>
            <a:normAutofit/>
          </a:bodyPr>
          <a:lstStyle/>
          <a:p>
            <a:pPr algn="just"/>
            <a:endParaRPr lang="hr-HR" sz="1600" dirty="0">
              <a:solidFill>
                <a:schemeClr val="tx1"/>
              </a:solidFill>
            </a:endParaRP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Opći cilj</a:t>
            </a:r>
            <a:r>
              <a:rPr lang="hr-HR" sz="1600" dirty="0" smtClean="0">
                <a:solidFill>
                  <a:schemeClr val="tx1"/>
                </a:solidFill>
              </a:rPr>
              <a:t>: poduprijeti </a:t>
            </a:r>
            <a:r>
              <a:rPr lang="hr-HR" sz="1600" dirty="0">
                <a:solidFill>
                  <a:schemeClr val="tx1"/>
                </a:solidFill>
              </a:rPr>
              <a:t>projekte koji će povećati opće mogućnosti za zapošljavanje te umanjiti opasnost od socijalne isključenosti i siromaštva marginaliziranih </a:t>
            </a:r>
            <a:r>
              <a:rPr lang="hr-HR" sz="1600" dirty="0" smtClean="0">
                <a:solidFill>
                  <a:schemeClr val="tx1"/>
                </a:solidFill>
              </a:rPr>
              <a:t>skupina</a:t>
            </a:r>
          </a:p>
          <a:p>
            <a:pPr marL="0" indent="0" algn="just">
              <a:buNone/>
            </a:pPr>
            <a:endParaRPr lang="hr-HR" sz="1600" dirty="0" smtClean="0">
              <a:solidFill>
                <a:schemeClr val="tx1"/>
              </a:solidFill>
            </a:endParaRPr>
          </a:p>
          <a:p>
            <a:pPr algn="just"/>
            <a:r>
              <a:rPr lang="hr-HR" sz="1600" b="1" dirty="0" smtClean="0">
                <a:solidFill>
                  <a:schemeClr val="tx1"/>
                </a:solidFill>
              </a:rPr>
              <a:t>Specifični ciljevi</a:t>
            </a:r>
            <a:r>
              <a:rPr lang="hr-HR" sz="1600" dirty="0">
                <a:solidFill>
                  <a:schemeClr val="tx1"/>
                </a:solidFill>
              </a:rPr>
              <a:t>: </a:t>
            </a:r>
            <a:endParaRPr lang="hr-HR" sz="1600" dirty="0" smtClean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hr-HR" sz="1600" dirty="0" smtClean="0">
                <a:solidFill>
                  <a:schemeClr val="tx1"/>
                </a:solidFill>
              </a:rPr>
              <a:t>Dokvalifikacija</a:t>
            </a:r>
            <a:r>
              <a:rPr lang="hr-HR" sz="1600" dirty="0">
                <a:solidFill>
                  <a:schemeClr val="tx1"/>
                </a:solidFill>
              </a:rPr>
              <a:t>, prekvalifikacija i stjecanje stručnih znanja pripadnika ciljane skupine kroz razvoj i provedbu programa obrazovanja </a:t>
            </a:r>
            <a:r>
              <a:rPr lang="hr-HR" sz="1600" dirty="0" smtClean="0">
                <a:solidFill>
                  <a:schemeClr val="tx1"/>
                </a:solidFill>
              </a:rPr>
              <a:t>odraslih;</a:t>
            </a:r>
          </a:p>
          <a:p>
            <a:pPr algn="just">
              <a:buFontTx/>
              <a:buChar char="-"/>
            </a:pPr>
            <a:r>
              <a:rPr lang="hr-HR" sz="1600" dirty="0" smtClean="0">
                <a:solidFill>
                  <a:schemeClr val="tx1"/>
                </a:solidFill>
              </a:rPr>
              <a:t>Osnaživanje </a:t>
            </a:r>
            <a:r>
              <a:rPr lang="hr-HR" sz="1600" dirty="0">
                <a:solidFill>
                  <a:schemeClr val="tx1"/>
                </a:solidFill>
              </a:rPr>
              <a:t>te razvoj mekih i transverzalnih vještina marginaliziranih skupina razvojem i provedbom ciljanih programa te </a:t>
            </a:r>
            <a:r>
              <a:rPr lang="hr-HR" sz="1600" dirty="0" smtClean="0">
                <a:solidFill>
                  <a:schemeClr val="tx1"/>
                </a:solidFill>
              </a:rPr>
              <a:t>radionica;</a:t>
            </a:r>
          </a:p>
          <a:p>
            <a:pPr algn="just">
              <a:buFontTx/>
              <a:buChar char="-"/>
            </a:pPr>
            <a:r>
              <a:rPr lang="hr-HR" sz="1600" dirty="0" smtClean="0">
                <a:solidFill>
                  <a:schemeClr val="tx1"/>
                </a:solidFill>
              </a:rPr>
              <a:t>Osiguravanje </a:t>
            </a:r>
            <a:r>
              <a:rPr lang="hr-HR" sz="1600" dirty="0">
                <a:solidFill>
                  <a:schemeClr val="tx1"/>
                </a:solidFill>
              </a:rPr>
              <a:t>preduvjeta socijalnoj uključenosti i integraciji na tržište rada informacijskom i komunikacijskom  pristupačnošću</a:t>
            </a:r>
          </a:p>
          <a:p>
            <a:pPr algn="just"/>
            <a:endParaRPr lang="hr-HR" sz="1600" dirty="0" smtClean="0">
              <a:solidFill>
                <a:schemeClr val="tx1"/>
              </a:solidFill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2051720" y="1268760"/>
            <a:ext cx="7092280" cy="93610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UKLJUČIVANJE MARGINALIZIRANIH SKUPINA NA TRŽIŠTE RADA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95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460029"/>
            <a:ext cx="8229600" cy="3633267"/>
          </a:xfrm>
        </p:spPr>
        <p:txBody>
          <a:bodyPr>
            <a:normAutofit/>
          </a:bodyPr>
          <a:lstStyle/>
          <a:p>
            <a:pPr algn="just"/>
            <a:r>
              <a:rPr lang="hr-HR" sz="1600" b="1" dirty="0">
                <a:solidFill>
                  <a:schemeClr val="tx1"/>
                </a:solidFill>
              </a:rPr>
              <a:t>Aktivnosti</a:t>
            </a:r>
            <a:r>
              <a:rPr lang="hr-HR" sz="16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FontTx/>
              <a:buChar char="-"/>
            </a:pPr>
            <a:r>
              <a:rPr lang="hr-HR" sz="1600" dirty="0" smtClean="0">
                <a:solidFill>
                  <a:schemeClr val="tx1"/>
                </a:solidFill>
              </a:rPr>
              <a:t>razvoj i provedba programa obrazovanja odraslih (analiza potreba, analiza obilježja korisnika, razvoj i provedba posebno osmišljenih programa osposobljavanja i usavršavanja)</a:t>
            </a:r>
          </a:p>
          <a:p>
            <a:pPr algn="just">
              <a:buFontTx/>
              <a:buChar char="-"/>
            </a:pPr>
            <a:r>
              <a:rPr lang="hr-HR" sz="1600" dirty="0">
                <a:solidFill>
                  <a:schemeClr val="tx1"/>
                </a:solidFill>
              </a:rPr>
              <a:t>r</a:t>
            </a:r>
            <a:r>
              <a:rPr lang="hr-HR" sz="1600" dirty="0" smtClean="0">
                <a:solidFill>
                  <a:schemeClr val="tx1"/>
                </a:solidFill>
              </a:rPr>
              <a:t>azvoj i provedba ciljanih programa za osnaživanje marginaliziranih skupina, poboljšanje socijalnih vještina i unaprjeđenje zapošljivosti  (razvoj „po mjeri” rađenih radionica, osnaživanje podizanjem razine samopouzdanja, poboljšanje socijalno -interpersonalnih vještina s ciljem preuzimanja inicijative za aktivno traženje posla, programi poboljšanja komunikacijskih i prezentacijskih vještina, poticanje radno-socijalne aktivacije kroz dobrovoljni rad u aktivnostima udruga, institucija i organizacija )</a:t>
            </a:r>
          </a:p>
          <a:p>
            <a:pPr algn="just"/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268760"/>
            <a:ext cx="7092280" cy="93610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UKLJUČIVANJE MARGINALIZIRANIH SKUPINA NA TRŽIŠTE RADA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82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024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1600" dirty="0" smtClean="0">
                <a:solidFill>
                  <a:schemeClr val="tx1"/>
                </a:solidFill>
              </a:rPr>
              <a:t>- osiguravanje </a:t>
            </a:r>
            <a:r>
              <a:rPr lang="hr-HR" sz="1600" dirty="0">
                <a:solidFill>
                  <a:schemeClr val="tx1"/>
                </a:solidFill>
              </a:rPr>
              <a:t>informacijske, komunikacijske i arhitektonske pristupačnosti osobama s invaliditetom </a:t>
            </a:r>
            <a:r>
              <a:rPr lang="hr-HR" sz="1600" dirty="0" smtClean="0">
                <a:solidFill>
                  <a:schemeClr val="tx1"/>
                </a:solidFill>
              </a:rPr>
              <a:t>(u okviru svih aktivnosti potrebno je </a:t>
            </a:r>
            <a:r>
              <a:rPr lang="hr-HR" sz="1600" dirty="0">
                <a:solidFill>
                  <a:schemeClr val="tx1"/>
                </a:solidFill>
              </a:rPr>
              <a:t>osigurati informacijsku pristupačnost osobama s različitom vrstom invaliditeta putem prilagođenih pisanih i on-line </a:t>
            </a:r>
            <a:r>
              <a:rPr lang="hr-HR" sz="1600" dirty="0" smtClean="0">
                <a:solidFill>
                  <a:schemeClr val="tx1"/>
                </a:solidFill>
              </a:rPr>
              <a:t>materijala, osigurati </a:t>
            </a:r>
            <a:r>
              <a:rPr lang="hr-HR" sz="1600" dirty="0">
                <a:solidFill>
                  <a:schemeClr val="tx1"/>
                </a:solidFill>
              </a:rPr>
              <a:t>odgovarajuće kanale komunikacije uz korištenje tumača znakovnog jezika, Braillovog pisma, zvučnog softwarea ili drugih pomagala i tehnika kako bi se prijenos informacija i znanja učinio dostupnim svim osobama s invaliditetom uključenim u </a:t>
            </a:r>
            <a:r>
              <a:rPr lang="hr-HR" sz="1600" dirty="0" smtClean="0">
                <a:solidFill>
                  <a:schemeClr val="tx1"/>
                </a:solidFill>
              </a:rPr>
              <a:t>projekt, osigurati </a:t>
            </a:r>
            <a:r>
              <a:rPr lang="hr-HR" sz="1600" dirty="0">
                <a:solidFill>
                  <a:schemeClr val="tx1"/>
                </a:solidFill>
              </a:rPr>
              <a:t>fizičku pristupačnost objekta i prostora u kojem će </a:t>
            </a:r>
            <a:r>
              <a:rPr lang="hr-HR" sz="1600" dirty="0" smtClean="0">
                <a:solidFill>
                  <a:schemeClr val="tx1"/>
                </a:solidFill>
              </a:rPr>
              <a:t>se odvijati aktivnosti, doprinos </a:t>
            </a:r>
            <a:r>
              <a:rPr lang="hr-HR" sz="1600" dirty="0">
                <a:solidFill>
                  <a:schemeClr val="tx1"/>
                </a:solidFill>
              </a:rPr>
              <a:t>osiguranju pristupačnosti svima (tzv. univerzalni dizajn</a:t>
            </a:r>
            <a:r>
              <a:rPr lang="hr-HR" sz="1600" dirty="0" smtClean="0">
                <a:solidFill>
                  <a:schemeClr val="tx1"/>
                </a:solidFill>
              </a:rPr>
              <a:t>)</a:t>
            </a:r>
            <a:endParaRPr lang="hr-HR" sz="1600" dirty="0">
              <a:solidFill>
                <a:schemeClr val="tx1"/>
              </a:solidFill>
            </a:endParaRPr>
          </a:p>
          <a:p>
            <a:pPr algn="just"/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268760"/>
            <a:ext cx="7092280" cy="93610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UKLJUČIVANJE MARGINALIZIRANIH SKUPINA NA TRŽIŠTE RADA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76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2720</TotalTime>
  <Words>504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Sans Unicode</vt:lpstr>
      <vt:lpstr>Tahoma</vt:lpstr>
      <vt:lpstr>Times New Roman</vt:lpstr>
      <vt:lpstr>Office Theme</vt:lpstr>
      <vt:lpstr>PowerPoint Presentation</vt:lpstr>
      <vt:lpstr>„Planirana objava poziva na dostavu porjektnih prijedloga u 2016. godini”</vt:lpstr>
      <vt:lpstr>Planirana objava Poziva na dostavu projektnih prijedloga 2016. godine – MSPM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Domagoj Vukusic</cp:lastModifiedBy>
  <cp:revision>429</cp:revision>
  <dcterms:created xsi:type="dcterms:W3CDTF">2012-10-02T09:41:23Z</dcterms:created>
  <dcterms:modified xsi:type="dcterms:W3CDTF">2016-04-28T07:27:09Z</dcterms:modified>
</cp:coreProperties>
</file>