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0" r:id="rId2"/>
    <p:sldId id="261" r:id="rId3"/>
    <p:sldId id="262" r:id="rId4"/>
    <p:sldId id="263" r:id="rId5"/>
    <p:sldId id="264" r:id="rId6"/>
    <p:sldId id="265" r:id="rId7"/>
    <p:sldId id="272" r:id="rId8"/>
    <p:sldId id="266" r:id="rId9"/>
    <p:sldId id="267" r:id="rId10"/>
    <p:sldId id="268" r:id="rId11"/>
    <p:sldId id="269" r:id="rId12"/>
    <p:sldId id="270" r:id="rId13"/>
    <p:sldId id="273" r:id="rId14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CBCB"/>
    <a:srgbClr val="002395"/>
    <a:srgbClr val="000E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Stil teme 1 - Isticanj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Srednji stil 4 - Isticanj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 autoAdjust="0"/>
    <p:restoredTop sz="96645" autoAdjust="0"/>
  </p:normalViewPr>
  <p:slideViewPr>
    <p:cSldViewPr>
      <p:cViewPr>
        <p:scale>
          <a:sx n="100" d="100"/>
          <a:sy n="100" d="100"/>
        </p:scale>
        <p:origin x="-1944" y="-6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364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5853B-2843-41C8-81F2-12DE856BF038}" type="datetimeFigureOut">
              <a:rPr lang="hr-HR" smtClean="0"/>
              <a:t>18.4.2016.</a:t>
            </a:fld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9B798-15B9-4BB6-BCC4-A964688F19D7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44198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466421-239C-47BF-9D0C-5DDC3B7F8405}" type="datetimeFigureOut">
              <a:rPr lang="hr-HR" smtClean="0"/>
              <a:t>18.4.2016.</a:t>
            </a:fld>
            <a:endParaRPr lang="hr-H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74FF4-5FD1-43A8-8F15-5E286357225C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24624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</p:spPr>
        <p:txBody>
          <a:bodyPr/>
          <a:lstStyle>
            <a:lvl1pPr>
              <a:defRPr b="1">
                <a:solidFill>
                  <a:srgbClr val="00239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55315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83148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16832"/>
            <a:ext cx="2057400" cy="4209331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6019800" cy="42093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5545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50243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550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36372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64905"/>
            <a:ext cx="4040188" cy="3561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9168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64905"/>
            <a:ext cx="4041775" cy="3561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4073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42941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862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16832"/>
            <a:ext cx="5111750" cy="42093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140968"/>
            <a:ext cx="3008313" cy="298519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963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16831"/>
            <a:ext cx="5486400" cy="28107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9055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1663799"/>
            <a:ext cx="9144000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5" b="24276"/>
          <a:stretch/>
        </p:blipFill>
        <p:spPr>
          <a:xfrm>
            <a:off x="-2" y="1"/>
            <a:ext cx="9148427" cy="1196752"/>
          </a:xfrm>
          <a:prstGeom prst="rect">
            <a:avLst/>
          </a:prstGeom>
        </p:spPr>
      </p:pic>
      <p:sp>
        <p:nvSpPr>
          <p:cNvPr id="5" name="Pravokutnik 4"/>
          <p:cNvSpPr/>
          <p:nvPr userDrawn="1"/>
        </p:nvSpPr>
        <p:spPr>
          <a:xfrm>
            <a:off x="1043608" y="1412775"/>
            <a:ext cx="198165" cy="452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pic>
        <p:nvPicPr>
          <p:cNvPr id="15" name="Slika 1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932" y="6276989"/>
            <a:ext cx="1152128" cy="378844"/>
          </a:xfrm>
          <a:prstGeom prst="rect">
            <a:avLst/>
          </a:prstGeom>
        </p:spPr>
      </p:pic>
      <p:pic>
        <p:nvPicPr>
          <p:cNvPr id="16" name="Slika 15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317" y="6299527"/>
            <a:ext cx="426831" cy="285265"/>
          </a:xfrm>
          <a:prstGeom prst="rect">
            <a:avLst/>
          </a:prstGeom>
        </p:spPr>
      </p:pic>
      <p:sp>
        <p:nvSpPr>
          <p:cNvPr id="17" name="TekstniOkvir 16"/>
          <p:cNvSpPr txBox="1"/>
          <p:nvPr userDrawn="1"/>
        </p:nvSpPr>
        <p:spPr>
          <a:xfrm>
            <a:off x="5981084" y="6558125"/>
            <a:ext cx="10136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EUROPSKA UNIJA</a:t>
            </a:r>
            <a:endParaRPr lang="hr-HR" sz="500" dirty="0">
              <a:solidFill>
                <a:srgbClr val="00148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Slika 17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852" y="6374285"/>
            <a:ext cx="1193060" cy="281548"/>
          </a:xfrm>
          <a:prstGeom prst="rect">
            <a:avLst/>
          </a:prstGeom>
        </p:spPr>
      </p:pic>
      <p:sp>
        <p:nvSpPr>
          <p:cNvPr id="19" name="TekstniOkvir 18"/>
          <p:cNvSpPr txBox="1"/>
          <p:nvPr userDrawn="1"/>
        </p:nvSpPr>
        <p:spPr>
          <a:xfrm>
            <a:off x="5909076" y="6644099"/>
            <a:ext cx="108012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„Zajedno do fondova EU“</a:t>
            </a:r>
          </a:p>
        </p:txBody>
      </p:sp>
      <p:pic>
        <p:nvPicPr>
          <p:cNvPr id="20" name="Slika 1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192482"/>
            <a:ext cx="522311" cy="547859"/>
          </a:xfrm>
          <a:prstGeom prst="rect">
            <a:avLst/>
          </a:prstGeom>
        </p:spPr>
      </p:pic>
      <p:sp>
        <p:nvSpPr>
          <p:cNvPr id="22" name="Pravokutnik 21"/>
          <p:cNvSpPr/>
          <p:nvPr userDrawn="1"/>
        </p:nvSpPr>
        <p:spPr>
          <a:xfrm>
            <a:off x="323528" y="188640"/>
            <a:ext cx="1323218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1" name="Slika 20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3273"/>
            <a:ext cx="1296144" cy="135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664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39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39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39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39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39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719572" y="1844824"/>
            <a:ext cx="7704856" cy="2448272"/>
          </a:xfrm>
        </p:spPr>
        <p:txBody>
          <a:bodyPr>
            <a:normAutofit fontScale="90000"/>
          </a:bodyPr>
          <a:lstStyle/>
          <a:p>
            <a:r>
              <a:rPr lang="hr-HR" b="1" dirty="0">
                <a:solidFill>
                  <a:schemeClr val="tx1"/>
                </a:solidFill>
              </a:rPr>
              <a:t>Ministarstvo zdravlja</a:t>
            </a:r>
            <a:br>
              <a:rPr lang="hr-HR" b="1" dirty="0">
                <a:solidFill>
                  <a:schemeClr val="tx1"/>
                </a:solidFill>
              </a:rPr>
            </a:br>
            <a:r>
              <a:rPr lang="hr-HR" b="1" dirty="0">
                <a:solidFill>
                  <a:schemeClr val="tx1"/>
                </a:solidFill>
              </a:rPr>
              <a:t>u sklopu Operativnog programa „Učinkoviti ljudski potencijali”</a:t>
            </a:r>
            <a:br>
              <a:rPr lang="hr-HR" b="1" dirty="0">
                <a:solidFill>
                  <a:schemeClr val="tx1"/>
                </a:solidFill>
              </a:rPr>
            </a:br>
            <a:r>
              <a:rPr lang="hr-HR" b="1" dirty="0">
                <a:solidFill>
                  <a:schemeClr val="tx1"/>
                </a:solidFill>
              </a:rPr>
              <a:t>2014. – 2020.</a:t>
            </a:r>
          </a:p>
        </p:txBody>
      </p:sp>
    </p:spTree>
    <p:extLst>
      <p:ext uri="{BB962C8B-B14F-4D97-AF65-F5344CB8AC3E}">
        <p14:creationId xmlns:p14="http://schemas.microsoft.com/office/powerpoint/2010/main" val="64738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b="1" dirty="0">
                <a:solidFill>
                  <a:schemeClr val="tx1"/>
                </a:solidFill>
              </a:rPr>
              <a:t>Specijalističko usavršavanje doktora </a:t>
            </a:r>
            <a:r>
              <a:rPr lang="hr-HR" sz="2800" b="1" dirty="0" smtClean="0">
                <a:solidFill>
                  <a:schemeClr val="tx1"/>
                </a:solidFill>
              </a:rPr>
              <a:t>medicine</a:t>
            </a:r>
            <a:br>
              <a:rPr lang="hr-HR" sz="2800" b="1" dirty="0" smtClean="0">
                <a:solidFill>
                  <a:schemeClr val="tx1"/>
                </a:solidFill>
              </a:rPr>
            </a:br>
            <a:r>
              <a:rPr lang="hr-HR" sz="2800" b="1" dirty="0" smtClean="0">
                <a:solidFill>
                  <a:schemeClr val="tx1"/>
                </a:solidFill>
              </a:rPr>
              <a:t>(prihvatljive </a:t>
            </a:r>
            <a:r>
              <a:rPr lang="hr-HR" sz="2800" b="1" dirty="0">
                <a:solidFill>
                  <a:schemeClr val="tx1"/>
                </a:solidFill>
              </a:rPr>
              <a:t>aktivnosti)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hr-HR" sz="28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hr-HR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1</a:t>
            </a:r>
            <a:r>
              <a:rPr lang="hr-HR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. Upravljanje projektom </a:t>
            </a:r>
          </a:p>
          <a:p>
            <a:pPr marL="0" indent="0">
              <a:buNone/>
            </a:pPr>
            <a:r>
              <a:rPr lang="hr-HR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2. Odabir </a:t>
            </a:r>
            <a:r>
              <a:rPr lang="hr-HR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prihvatljivih </a:t>
            </a:r>
            <a:r>
              <a:rPr lang="hr-HR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specijalizacija </a:t>
            </a:r>
          </a:p>
          <a:p>
            <a:pPr marL="0" indent="0">
              <a:buNone/>
            </a:pPr>
            <a:r>
              <a:rPr lang="hr-HR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    (specijalizacije koje su započele nakon 1. rujna </a:t>
            </a:r>
            <a:endParaRPr lang="hr-HR" sz="28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hr-HR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hr-HR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 </a:t>
            </a:r>
            <a:r>
              <a:rPr lang="hr-HR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2014</a:t>
            </a:r>
            <a:r>
              <a:rPr lang="hr-HR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)  </a:t>
            </a:r>
          </a:p>
          <a:p>
            <a:pPr marL="0" indent="0">
              <a:buNone/>
            </a:pPr>
            <a:r>
              <a:rPr lang="hr-HR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4</a:t>
            </a:r>
            <a:r>
              <a:rPr lang="hr-HR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. Informiranje i vidljivost</a:t>
            </a:r>
            <a:r>
              <a:rPr lang="hr-HR" sz="2800" dirty="0" smtClean="0"/>
              <a:t> 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218754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b="1" dirty="0">
                <a:solidFill>
                  <a:schemeClr val="tx1"/>
                </a:solidFill>
              </a:rPr>
              <a:t>Specijalističko usavršavanje doktora medicine </a:t>
            </a:r>
            <a:r>
              <a:rPr lang="hr-HR" sz="2800" b="1" dirty="0" smtClean="0">
                <a:solidFill>
                  <a:schemeClr val="tx1"/>
                </a:solidFill>
              </a:rPr>
              <a:t>                                                   (</a:t>
            </a:r>
            <a:r>
              <a:rPr lang="hr-HR" sz="2800" b="1" dirty="0">
                <a:solidFill>
                  <a:schemeClr val="tx1"/>
                </a:solidFill>
              </a:rPr>
              <a:t>prihvatljivi prijavitelji i ciljne skupine)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sz="2800" b="1" dirty="0">
                <a:solidFill>
                  <a:schemeClr val="tx1"/>
                </a:solidFill>
              </a:rPr>
              <a:t>Identificirane ciljane skupine </a:t>
            </a:r>
          </a:p>
          <a:p>
            <a:pPr marL="0" indent="0">
              <a:buNone/>
            </a:pPr>
            <a:r>
              <a:rPr lang="hr-HR" sz="2400" dirty="0">
                <a:solidFill>
                  <a:schemeClr val="tx1"/>
                </a:solidFill>
              </a:rPr>
              <a:t>mladi liječnici – specijalizanti iz 1) obiteljske medicine, 2) hitne medicine, 3) primarne pedijatrije i 4) primarne ginekologije</a:t>
            </a:r>
          </a:p>
          <a:p>
            <a:pPr marL="0" indent="0">
              <a:buNone/>
            </a:pPr>
            <a:endParaRPr lang="hr-HR" sz="2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hr-HR" sz="2800" b="1" dirty="0" smtClean="0">
                <a:solidFill>
                  <a:schemeClr val="tx1"/>
                </a:solidFill>
              </a:rPr>
              <a:t>Identificirani </a:t>
            </a:r>
            <a:r>
              <a:rPr lang="hr-HR" sz="2800" b="1" dirty="0">
                <a:solidFill>
                  <a:schemeClr val="tx1"/>
                </a:solidFill>
              </a:rPr>
              <a:t>korisnici</a:t>
            </a:r>
          </a:p>
          <a:p>
            <a:pPr marL="0" indent="0">
              <a:buNone/>
            </a:pPr>
            <a:r>
              <a:rPr lang="hr-HR" sz="2400" dirty="0" smtClean="0">
                <a:solidFill>
                  <a:schemeClr val="tx1"/>
                </a:solidFill>
              </a:rPr>
              <a:t>Ministarstvo </a:t>
            </a:r>
            <a:r>
              <a:rPr lang="hr-HR" sz="2400" dirty="0">
                <a:solidFill>
                  <a:schemeClr val="tx1"/>
                </a:solidFill>
              </a:rPr>
              <a:t>zdravlja</a:t>
            </a:r>
          </a:p>
        </p:txBody>
      </p:sp>
    </p:spTree>
    <p:extLst>
      <p:ext uri="{BB962C8B-B14F-4D97-AF65-F5344CB8AC3E}">
        <p14:creationId xmlns:p14="http://schemas.microsoft.com/office/powerpoint/2010/main" val="236025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800" b="1" dirty="0">
                <a:solidFill>
                  <a:schemeClr val="tx1"/>
                </a:solidFill>
              </a:rPr>
              <a:t>Specijalističko usavršavanje doktora medicine </a:t>
            </a:r>
            <a:r>
              <a:rPr lang="pl-PL" sz="2800" b="1" dirty="0" smtClean="0">
                <a:solidFill>
                  <a:schemeClr val="tx1"/>
                </a:solidFill>
              </a:rPr>
              <a:t/>
            </a:r>
            <a:br>
              <a:rPr lang="pl-PL" sz="2800" b="1" dirty="0" smtClean="0">
                <a:solidFill>
                  <a:schemeClr val="tx1"/>
                </a:solidFill>
              </a:rPr>
            </a:br>
            <a:r>
              <a:rPr lang="pl-PL" sz="2800" b="1" dirty="0" smtClean="0">
                <a:solidFill>
                  <a:schemeClr val="tx1"/>
                </a:solidFill>
              </a:rPr>
              <a:t>(</a:t>
            </a:r>
            <a:r>
              <a:rPr lang="pl-PL" sz="2800" b="1" dirty="0">
                <a:solidFill>
                  <a:schemeClr val="tx1"/>
                </a:solidFill>
              </a:rPr>
              <a:t>vrsta postupka dodjele i trajanje </a:t>
            </a:r>
            <a:r>
              <a:rPr lang="pl-PL" sz="2800" b="1" dirty="0" smtClean="0">
                <a:solidFill>
                  <a:schemeClr val="tx1"/>
                </a:solidFill>
              </a:rPr>
              <a:t>operacije)</a:t>
            </a:r>
            <a:endParaRPr lang="hr-HR" sz="2800" b="1" dirty="0">
              <a:solidFill>
                <a:schemeClr val="tx1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sz="26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hr-HR" sz="26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Vrsta </a:t>
            </a:r>
            <a:r>
              <a:rPr lang="hr-HR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postupka dodjele</a:t>
            </a:r>
            <a:r>
              <a:rPr lang="hr-HR" sz="26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:</a:t>
            </a:r>
          </a:p>
          <a:p>
            <a:pPr marL="0" indent="0">
              <a:buNone/>
            </a:pPr>
            <a:r>
              <a:rPr lang="hr-HR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hr-HR" sz="26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 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Ograničeni </a:t>
            </a: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poziv (izravna dodjela sredstava)</a:t>
            </a:r>
          </a:p>
          <a:p>
            <a:r>
              <a:rPr lang="hr-HR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Planirano trajanje operacije/projekta</a:t>
            </a:r>
          </a:p>
          <a:p>
            <a:pPr marL="0" indent="0">
              <a:buNone/>
            </a:pPr>
            <a:r>
              <a:rPr lang="hr-HR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hr-HR" sz="26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 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48/60 </a:t>
            </a: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mjeseci</a:t>
            </a:r>
          </a:p>
          <a:p>
            <a:r>
              <a:rPr lang="hr-HR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Datum objave </a:t>
            </a:r>
            <a:r>
              <a:rPr lang="hr-HR" sz="26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PDP-a</a:t>
            </a:r>
            <a:endParaRPr lang="hr-HR" sz="26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  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27. svibnja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2016. </a:t>
            </a: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godine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83270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hr-HR" dirty="0" smtClean="0"/>
          </a:p>
          <a:p>
            <a:pPr algn="ctr"/>
            <a:endParaRPr lang="hr-HR" dirty="0"/>
          </a:p>
          <a:p>
            <a:pPr marL="0" indent="0" algn="ctr">
              <a:buNone/>
            </a:pPr>
            <a:r>
              <a:rPr lang="hr-HR" b="1" dirty="0" smtClean="0">
                <a:solidFill>
                  <a:schemeClr val="tx1"/>
                </a:solidFill>
              </a:rPr>
              <a:t>Hvala na pozornosti!</a:t>
            </a:r>
            <a:endParaRPr lang="hr-H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56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b="1" dirty="0">
                <a:solidFill>
                  <a:schemeClr val="tx1"/>
                </a:solidFill>
              </a:rPr>
              <a:t>Operativni program Učinkoviti ljudski potencijali (2014.- 2020.)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hr-HR" b="1" dirty="0">
                <a:solidFill>
                  <a:schemeClr val="tx1"/>
                </a:solidFill>
              </a:rPr>
              <a:t>PRIORITETNA OS: </a:t>
            </a:r>
            <a:r>
              <a:rPr lang="hr-HR" dirty="0">
                <a:solidFill>
                  <a:schemeClr val="tx1"/>
                </a:solidFill>
              </a:rPr>
              <a:t>Prioritetna os 2 Socijalno uključivanje </a:t>
            </a:r>
          </a:p>
          <a:p>
            <a:pPr marL="0" indent="0">
              <a:buNone/>
            </a:pPr>
            <a:r>
              <a:rPr lang="hr-HR" b="1" dirty="0" smtClean="0">
                <a:solidFill>
                  <a:schemeClr val="tx1"/>
                </a:solidFill>
              </a:rPr>
              <a:t>Investicijski </a:t>
            </a:r>
            <a:r>
              <a:rPr lang="hr-HR" b="1" dirty="0">
                <a:solidFill>
                  <a:schemeClr val="tx1"/>
                </a:solidFill>
              </a:rPr>
              <a:t>prioritet: </a:t>
            </a:r>
            <a:r>
              <a:rPr lang="hr-HR" dirty="0">
                <a:solidFill>
                  <a:schemeClr val="tx1"/>
                </a:solidFill>
              </a:rPr>
              <a:t>9.iv Poboljšanje pristupa pristupačnim, održivim i visokokvalitetnim uslugama, uključujući usluge zdravstvene skrbi i socijalne usluge od općeg interesa </a:t>
            </a:r>
          </a:p>
          <a:p>
            <a:pPr marL="0" indent="0">
              <a:buNone/>
            </a:pPr>
            <a:r>
              <a:rPr lang="hr-HR" b="1" dirty="0">
                <a:solidFill>
                  <a:schemeClr val="tx1"/>
                </a:solidFill>
              </a:rPr>
              <a:t>Specifični cilj: </a:t>
            </a:r>
            <a:r>
              <a:rPr lang="hr-HR" dirty="0">
                <a:solidFill>
                  <a:schemeClr val="tx1"/>
                </a:solidFill>
              </a:rPr>
              <a:t>9.iv.1 Održivo poboljšanje pristupa zdravstvenoj skrbi u nerazvijenim područjima i za ranjive skupine te promocija zdravlja</a:t>
            </a:r>
          </a:p>
          <a:p>
            <a:pPr marL="0" indent="0">
              <a:buNone/>
            </a:pPr>
            <a:endParaRPr lang="hr-HR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hr-HR" dirty="0">
                <a:solidFill>
                  <a:schemeClr val="tx1"/>
                </a:solidFill>
              </a:rPr>
              <a:t>Nadležno Posredničko tijelo razine 1: </a:t>
            </a:r>
            <a:r>
              <a:rPr lang="hr-HR" b="1" i="1" dirty="0">
                <a:solidFill>
                  <a:schemeClr val="tx1"/>
                </a:solidFill>
              </a:rPr>
              <a:t>Ministarstvo zdravlja</a:t>
            </a:r>
          </a:p>
          <a:p>
            <a:pPr marL="0" indent="0">
              <a:buNone/>
            </a:pPr>
            <a:r>
              <a:rPr lang="hr-HR" dirty="0">
                <a:solidFill>
                  <a:schemeClr val="tx1"/>
                </a:solidFill>
              </a:rPr>
              <a:t>Nadležno Posredničko tijelo razine 2: Hrvatski zavod za zapošljavanje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6697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b="1" dirty="0">
                <a:solidFill>
                  <a:schemeClr val="tx1"/>
                </a:solidFill>
              </a:rPr>
              <a:t>Planirane </a:t>
            </a:r>
            <a:r>
              <a:rPr lang="hr-HR" sz="3200" b="1" dirty="0" smtClean="0">
                <a:solidFill>
                  <a:schemeClr val="tx1"/>
                </a:solidFill>
              </a:rPr>
              <a:t>operacije i raspodjela bespovratnih sredstava 2015. i 2016.</a:t>
            </a:r>
            <a:endParaRPr lang="hr-HR" sz="3200" b="1" dirty="0">
              <a:solidFill>
                <a:schemeClr val="tx1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r-HR" sz="2800" dirty="0">
                <a:solidFill>
                  <a:schemeClr val="tx1"/>
                </a:solidFill>
              </a:rPr>
              <a:t>Ministarstvo zdravlja kao Posredničko tijelo razine 1 ima na raspolaganju 45 milijuna € (344.250.000,00 kn) za sustav zdravstva.</a:t>
            </a:r>
          </a:p>
          <a:p>
            <a:pPr marL="0" indent="0">
              <a:buNone/>
            </a:pPr>
            <a:r>
              <a:rPr lang="hr-HR" sz="2800" dirty="0" smtClean="0">
                <a:solidFill>
                  <a:schemeClr val="tx1"/>
                </a:solidFill>
              </a:rPr>
              <a:t>Planirane </a:t>
            </a:r>
            <a:r>
              <a:rPr lang="hr-HR" sz="2800" dirty="0">
                <a:solidFill>
                  <a:schemeClr val="tx1"/>
                </a:solidFill>
              </a:rPr>
              <a:t>operacije </a:t>
            </a:r>
            <a:r>
              <a:rPr lang="hr-HR" sz="2800" dirty="0" smtClean="0">
                <a:solidFill>
                  <a:schemeClr val="tx1"/>
                </a:solidFill>
              </a:rPr>
              <a:t>u 2016. godini:</a:t>
            </a:r>
            <a:endParaRPr lang="hr-HR" sz="2800" dirty="0">
              <a:solidFill>
                <a:schemeClr val="tx1"/>
              </a:solidFill>
            </a:endParaRPr>
          </a:p>
          <a:p>
            <a:r>
              <a:rPr lang="hr-HR" sz="2800" i="1" u="sng" dirty="0" smtClean="0">
                <a:solidFill>
                  <a:schemeClr val="tx1"/>
                </a:solidFill>
              </a:rPr>
              <a:t>Promocija </a:t>
            </a:r>
            <a:r>
              <a:rPr lang="hr-HR" sz="2800" i="1" u="sng" dirty="0">
                <a:solidFill>
                  <a:schemeClr val="tx1"/>
                </a:solidFill>
              </a:rPr>
              <a:t>zdravlja i prevencija bolesti - Faza </a:t>
            </a:r>
            <a:r>
              <a:rPr lang="hr-HR" sz="2800" u="sng" dirty="0">
                <a:solidFill>
                  <a:schemeClr val="tx1"/>
                </a:solidFill>
              </a:rPr>
              <a:t>I </a:t>
            </a:r>
            <a:r>
              <a:rPr lang="hr-HR" sz="2800" dirty="0" smtClean="0">
                <a:solidFill>
                  <a:schemeClr val="tx1"/>
                </a:solidFill>
              </a:rPr>
              <a:t>– </a:t>
            </a:r>
          </a:p>
          <a:p>
            <a:pPr marL="0" indent="0">
              <a:buNone/>
            </a:pPr>
            <a:r>
              <a:rPr lang="hr-HR" sz="2800" dirty="0">
                <a:solidFill>
                  <a:schemeClr val="tx1"/>
                </a:solidFill>
              </a:rPr>
              <a:t> </a:t>
            </a:r>
            <a:r>
              <a:rPr lang="hr-HR" sz="2800" dirty="0" smtClean="0">
                <a:solidFill>
                  <a:schemeClr val="tx1"/>
                </a:solidFill>
              </a:rPr>
              <a:t>    27.000.000,00 </a:t>
            </a:r>
            <a:r>
              <a:rPr lang="hr-HR" sz="2800" dirty="0">
                <a:solidFill>
                  <a:schemeClr val="tx1"/>
                </a:solidFill>
              </a:rPr>
              <a:t>kn</a:t>
            </a:r>
          </a:p>
          <a:p>
            <a:r>
              <a:rPr lang="hr-HR" sz="2800" i="1" u="sng" dirty="0">
                <a:solidFill>
                  <a:schemeClr val="tx1"/>
                </a:solidFill>
              </a:rPr>
              <a:t>Živjeti </a:t>
            </a:r>
            <a:r>
              <a:rPr lang="hr-HR" sz="2800" i="1" u="sng" dirty="0" smtClean="0">
                <a:solidFill>
                  <a:schemeClr val="tx1"/>
                </a:solidFill>
              </a:rPr>
              <a:t>zdravo </a:t>
            </a:r>
            <a:r>
              <a:rPr lang="hr-HR" sz="2800" dirty="0" smtClean="0">
                <a:solidFill>
                  <a:schemeClr val="tx1"/>
                </a:solidFill>
              </a:rPr>
              <a:t>– 30.373.299,36 kn</a:t>
            </a:r>
            <a:endParaRPr lang="hr-HR" sz="2800" dirty="0">
              <a:solidFill>
                <a:schemeClr val="tx1"/>
              </a:solidFill>
            </a:endParaRPr>
          </a:p>
          <a:p>
            <a:r>
              <a:rPr lang="hr-HR" sz="2800" i="1" u="sng" dirty="0">
                <a:solidFill>
                  <a:schemeClr val="tx1"/>
                </a:solidFill>
              </a:rPr>
              <a:t>Specijalističko usavršavanje doktora </a:t>
            </a:r>
            <a:r>
              <a:rPr lang="hr-HR" sz="2800" i="1" u="sng" dirty="0" smtClean="0">
                <a:solidFill>
                  <a:schemeClr val="tx1"/>
                </a:solidFill>
              </a:rPr>
              <a:t>medicine </a:t>
            </a:r>
            <a:r>
              <a:rPr lang="hr-HR" sz="2800" dirty="0" smtClean="0">
                <a:solidFill>
                  <a:schemeClr val="tx1"/>
                </a:solidFill>
              </a:rPr>
              <a:t>–186.142.060,32 </a:t>
            </a:r>
            <a:r>
              <a:rPr lang="hr-HR" sz="2800" dirty="0">
                <a:solidFill>
                  <a:schemeClr val="tx1"/>
                </a:solidFill>
              </a:rPr>
              <a:t>kn</a:t>
            </a:r>
          </a:p>
          <a:p>
            <a:pPr marL="0" indent="0">
              <a:buNone/>
            </a:pPr>
            <a:endParaRPr lang="hr-HR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11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b="1" dirty="0" smtClean="0">
                <a:solidFill>
                  <a:schemeClr val="tx1"/>
                </a:solidFill>
              </a:rPr>
              <a:t>Promocija zdravlja i prevencija bolesti – Faza 1 </a:t>
            </a:r>
            <a:br>
              <a:rPr lang="hr-HR" sz="2800" b="1" dirty="0" smtClean="0">
                <a:solidFill>
                  <a:schemeClr val="tx1"/>
                </a:solidFill>
              </a:rPr>
            </a:br>
            <a:r>
              <a:rPr lang="hr-HR" sz="2800" b="1" dirty="0" smtClean="0">
                <a:solidFill>
                  <a:schemeClr val="tx1"/>
                </a:solidFill>
              </a:rPr>
              <a:t>(prihvatljive aktivnosti)</a:t>
            </a:r>
            <a:endParaRPr lang="hr-HR" sz="2800" b="1" dirty="0">
              <a:solidFill>
                <a:schemeClr val="tx1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vi-VN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1.Upravljanje projektom</a:t>
            </a:r>
          </a:p>
          <a:p>
            <a:pPr marL="0" indent="0">
              <a:buNone/>
            </a:pPr>
            <a:r>
              <a:rPr lang="vi-VN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2.Promicanje zdravlja usmjereno prema građanima </a:t>
            </a:r>
            <a:r>
              <a:rPr lang="vi-VN" sz="2600" dirty="0">
                <a:solidFill>
                  <a:schemeClr val="tx1"/>
                </a:solidFill>
                <a:latin typeface="Calibri" panose="020F0502020204030204" pitchFamily="34" charset="0"/>
              </a:rPr>
              <a:t>(uključujući pod-elemente: medijske kampanje, radionice, okrugle stolove, otvorene dane, obrazovne materijale za građane itd.) i prevencija bolesti (mobilni timovi) </a:t>
            </a:r>
          </a:p>
          <a:p>
            <a:pPr marL="0" indent="0">
              <a:buNone/>
            </a:pPr>
            <a:r>
              <a:rPr lang="vi-VN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3.Stjecanje znanja zdravstvenih djelatnika u promicanju zdravlja </a:t>
            </a:r>
            <a:r>
              <a:rPr lang="vi-VN" sz="2600" dirty="0">
                <a:solidFill>
                  <a:schemeClr val="tx1"/>
                </a:solidFill>
                <a:latin typeface="Calibri" panose="020F0502020204030204" pitchFamily="34" charset="0"/>
              </a:rPr>
              <a:t>(kroz dodatno obrazovanje, osposobljavanje, studijske posjete itd. kao pod-elemente)</a:t>
            </a:r>
          </a:p>
          <a:p>
            <a:pPr marL="0" indent="0">
              <a:buNone/>
            </a:pPr>
            <a:r>
              <a:rPr lang="vi-VN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4.Promidžba i vidljivost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2318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b="1" dirty="0">
                <a:solidFill>
                  <a:schemeClr val="tx1"/>
                </a:solidFill>
              </a:rPr>
              <a:t>Promocija zdravlja i prevencija bolesti – Faza 1 </a:t>
            </a:r>
            <a:br>
              <a:rPr lang="hr-HR" sz="2800" b="1" dirty="0">
                <a:solidFill>
                  <a:schemeClr val="tx1"/>
                </a:solidFill>
              </a:rPr>
            </a:br>
            <a:r>
              <a:rPr lang="hr-HR" sz="2800" b="1" dirty="0" smtClean="0">
                <a:solidFill>
                  <a:schemeClr val="tx1"/>
                </a:solidFill>
              </a:rPr>
              <a:t>(prihvatljivi prijavitelji i ciljne skupine)</a:t>
            </a:r>
            <a:endParaRPr lang="hr-HR" sz="2800" b="1" dirty="0">
              <a:solidFill>
                <a:schemeClr val="tx1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Identificirane ciljane skupine </a:t>
            </a:r>
          </a:p>
          <a:p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korisnici zdravstvenih 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usluga</a:t>
            </a:r>
          </a:p>
          <a:p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zdravstveni </a:t>
            </a: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djelatnici, zaposlenici zdravstvenih ustanova </a:t>
            </a:r>
          </a:p>
          <a:p>
            <a:pPr marL="0" indent="0">
              <a:buNone/>
            </a:pPr>
            <a:r>
              <a:rPr lang="hr-HR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Identificirani korisnici </a:t>
            </a:r>
          </a:p>
          <a:p>
            <a:pPr marL="0" indent="0">
              <a:buNone/>
            </a:pP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•   organizacije civilnog društva, </a:t>
            </a:r>
          </a:p>
          <a:p>
            <a:pPr marL="0" indent="0">
              <a:buNone/>
            </a:pP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•    javne ustanove i institucije u zdravstvenom sektoru, </a:t>
            </a:r>
          </a:p>
          <a:p>
            <a:pPr marL="0" indent="0">
              <a:buNone/>
            </a:pP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•    jedinice lokalne i područne (regionalne) samouprave,</a:t>
            </a:r>
          </a:p>
          <a:p>
            <a:pPr marL="0" indent="0">
              <a:buNone/>
            </a:pP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•    ustanove na polju zaštite zdravlja i sigurnosti na radu</a:t>
            </a:r>
          </a:p>
          <a:p>
            <a:pPr marL="0" indent="0">
              <a:buNone/>
            </a:pPr>
            <a:endParaRPr lang="hr-HR" sz="2400" b="1" dirty="0"/>
          </a:p>
        </p:txBody>
      </p:sp>
    </p:spTree>
    <p:extLst>
      <p:ext uri="{BB962C8B-B14F-4D97-AF65-F5344CB8AC3E}">
        <p14:creationId xmlns:p14="http://schemas.microsoft.com/office/powerpoint/2010/main" val="343847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b="1" dirty="0">
                <a:solidFill>
                  <a:schemeClr val="tx1"/>
                </a:solidFill>
              </a:rPr>
              <a:t>Promocija zdravlja i prevencija bolesti – Faza 1 </a:t>
            </a:r>
            <a:r>
              <a:rPr lang="hr-HR" sz="2800" b="1" dirty="0" smtClean="0">
                <a:solidFill>
                  <a:schemeClr val="tx1"/>
                </a:solidFill>
              </a:rPr>
              <a:t/>
            </a:r>
            <a:br>
              <a:rPr lang="hr-HR" sz="2800" b="1" dirty="0" smtClean="0">
                <a:solidFill>
                  <a:schemeClr val="tx1"/>
                </a:solidFill>
              </a:rPr>
            </a:br>
            <a:r>
              <a:rPr lang="hr-HR" sz="2800" b="1" dirty="0" smtClean="0">
                <a:solidFill>
                  <a:schemeClr val="tx1"/>
                </a:solidFill>
              </a:rPr>
              <a:t>(</a:t>
            </a:r>
            <a:r>
              <a:rPr lang="pl-PL" sz="2800" b="1" dirty="0" smtClean="0">
                <a:solidFill>
                  <a:schemeClr val="tx1"/>
                </a:solidFill>
              </a:rPr>
              <a:t>vrsta </a:t>
            </a:r>
            <a:r>
              <a:rPr lang="pl-PL" sz="2800" b="1" dirty="0">
                <a:solidFill>
                  <a:schemeClr val="tx1"/>
                </a:solidFill>
              </a:rPr>
              <a:t>postupka dodjele i trajanje </a:t>
            </a:r>
            <a:r>
              <a:rPr lang="pl-PL" sz="2800" b="1" dirty="0" smtClean="0">
                <a:solidFill>
                  <a:schemeClr val="tx1"/>
                </a:solidFill>
              </a:rPr>
              <a:t>operacije)</a:t>
            </a:r>
            <a:endParaRPr lang="hr-HR" sz="2800" b="1" dirty="0">
              <a:solidFill>
                <a:schemeClr val="tx1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Vrsta postupka dodjele:</a:t>
            </a:r>
          </a:p>
          <a:p>
            <a:pPr marL="0" indent="0">
              <a:buNone/>
            </a:pP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    Otvoreni poziv</a:t>
            </a:r>
          </a:p>
          <a:p>
            <a:r>
              <a:rPr lang="hr-HR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Planirano trajanje operacije/projekta</a:t>
            </a:r>
          </a:p>
          <a:p>
            <a:pPr marL="0" indent="0">
              <a:buNone/>
            </a:pP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18 </a:t>
            </a: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mjeseci</a:t>
            </a:r>
          </a:p>
          <a:p>
            <a:r>
              <a:rPr lang="hr-HR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Indikativni datum objave PDP-a</a:t>
            </a:r>
          </a:p>
          <a:p>
            <a:pPr marL="0" indent="0">
              <a:buNone/>
            </a:pP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kraj 2. kvartala 2016. </a:t>
            </a: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godine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0384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b="1" dirty="0">
                <a:solidFill>
                  <a:schemeClr val="tx1"/>
                </a:solidFill>
              </a:rPr>
              <a:t>Živjeti zdravo (HZJZ) </a:t>
            </a:r>
            <a:r>
              <a:rPr lang="hr-HR" b="1" dirty="0" smtClean="0">
                <a:solidFill>
                  <a:schemeClr val="tx1"/>
                </a:solidFill>
              </a:rPr>
              <a:t/>
            </a:r>
            <a:br>
              <a:rPr lang="hr-HR" b="1" dirty="0" smtClean="0">
                <a:solidFill>
                  <a:schemeClr val="tx1"/>
                </a:solidFill>
              </a:rPr>
            </a:br>
            <a:r>
              <a:rPr lang="hr-HR" b="1" dirty="0" smtClean="0">
                <a:solidFill>
                  <a:schemeClr val="tx1"/>
                </a:solidFill>
              </a:rPr>
              <a:t>(</a:t>
            </a:r>
            <a:r>
              <a:rPr lang="hr-HR" b="1" dirty="0">
                <a:solidFill>
                  <a:schemeClr val="tx1"/>
                </a:solidFill>
              </a:rPr>
              <a:t>prihvatljive aktivnosti)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hr-HR" sz="26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hr-HR" sz="26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1</a:t>
            </a:r>
            <a:r>
              <a:rPr lang="hr-HR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. Zdravlje i obrazovanje 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(podizanje </a:t>
            </a: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svijesti i obuka 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provoditelja)</a:t>
            </a:r>
            <a:r>
              <a:rPr lang="hr-HR" sz="26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                                                                                                                       </a:t>
            </a:r>
            <a:endParaRPr lang="hr-HR" sz="26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hr-HR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2. Zdravlje i tjelesna aktivnost 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(usvajanje </a:t>
            </a: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znanja i stavova o tjelesnoj 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aktivnosti) </a:t>
            </a: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	                </a:t>
            </a:r>
            <a:r>
              <a:rPr lang="hr-HR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hr-HR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3. Zdravlje i prehrana 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(usvajanje </a:t>
            </a: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znanja i stavovi o važnosti pravilne 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prehrane)                  </a:t>
            </a:r>
            <a:r>
              <a:rPr lang="hr-HR" sz="26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                                                                                                            </a:t>
            </a:r>
            <a:r>
              <a:rPr lang="hr-HR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4. Zdravlje i radno mjesto 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</a:t>
            </a:r>
            <a:r>
              <a:rPr lang="pl-PL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promicanje </a:t>
            </a:r>
            <a:r>
              <a:rPr lang="pl-PL" sz="2600" dirty="0">
                <a:solidFill>
                  <a:schemeClr val="tx1"/>
                </a:solidFill>
                <a:latin typeface="Calibri" panose="020F0502020204030204" pitchFamily="34" charset="0"/>
              </a:rPr>
              <a:t>zdravlja na radnom </a:t>
            </a:r>
            <a:r>
              <a:rPr lang="pl-PL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mjestu)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                                                                                                   </a:t>
            </a:r>
            <a:r>
              <a:rPr lang="hr-HR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5. Zdravlje i okoliš </a:t>
            </a: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(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usvajanje </a:t>
            </a: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znanja i stavova o tjelesnoj aktivnosti 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i očuvanje okoliša) </a:t>
            </a:r>
            <a:endParaRPr lang="hr-HR" sz="26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hr-HR" sz="26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dirty="0">
                <a:solidFill>
                  <a:schemeClr val="tx1"/>
                </a:solidFill>
              </a:rPr>
              <a:t>Živjeti zdravo (HZJZ</a:t>
            </a:r>
            <a:r>
              <a:rPr lang="hr-HR" sz="2800" b="1" dirty="0" smtClean="0">
                <a:solidFill>
                  <a:schemeClr val="tx1"/>
                </a:solidFill>
              </a:rPr>
              <a:t>)</a:t>
            </a:r>
            <a:r>
              <a:rPr lang="hr-HR" sz="2800" b="1" dirty="0">
                <a:solidFill>
                  <a:schemeClr val="tx1"/>
                </a:solidFill>
              </a:rPr>
              <a:t/>
            </a:r>
            <a:br>
              <a:rPr lang="hr-HR" sz="2800" b="1" dirty="0">
                <a:solidFill>
                  <a:schemeClr val="tx1"/>
                </a:solidFill>
              </a:rPr>
            </a:br>
            <a:r>
              <a:rPr lang="hr-HR" sz="2800" b="1" dirty="0">
                <a:solidFill>
                  <a:schemeClr val="tx1"/>
                </a:solidFill>
              </a:rPr>
              <a:t>(prihvatljivi prijavitelji i ciljne skupine)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hr-HR" sz="3400" b="1" dirty="0">
                <a:solidFill>
                  <a:schemeClr val="tx1"/>
                </a:solidFill>
                <a:latin typeface="Calibri" panose="020F0502020204030204" pitchFamily="34" charset="0"/>
              </a:rPr>
              <a:t>Identificirane ciljane skupine:</a:t>
            </a:r>
          </a:p>
          <a:p>
            <a:pPr marL="0" indent="0">
              <a:buNone/>
            </a:pPr>
            <a:r>
              <a:rPr lang="hr-HR" sz="3100" dirty="0">
                <a:solidFill>
                  <a:schemeClr val="tx1"/>
                </a:solidFill>
                <a:latin typeface="Calibri" panose="020F0502020204030204" pitchFamily="34" charset="0"/>
              </a:rPr>
              <a:t>djeca i mladi, osobe srednje i starije životne dobi, radno sposobno stanovništvo i ranjive skupine (stariji, nezaposleni, osobe s invaliditetom, etničke manjine, azilanti, mladi i žene); općenito – osobe s povećanim rizikom za nastanak kroničnih nezaraznih bolesti</a:t>
            </a:r>
            <a:r>
              <a:rPr lang="hr-HR" sz="3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hr-HR" sz="31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hr-HR" sz="3400" b="1" dirty="0">
                <a:solidFill>
                  <a:schemeClr val="tx1"/>
                </a:solidFill>
                <a:latin typeface="Calibri" panose="020F0502020204030204" pitchFamily="34" charset="0"/>
              </a:rPr>
              <a:t>Identificirani korisnici</a:t>
            </a:r>
          </a:p>
          <a:p>
            <a:pPr marL="0" indent="0">
              <a:buNone/>
            </a:pPr>
            <a:r>
              <a:rPr lang="hr-HR" sz="3100" dirty="0">
                <a:solidFill>
                  <a:schemeClr val="tx1"/>
                </a:solidFill>
                <a:latin typeface="Calibri" panose="020F0502020204030204" pitchFamily="34" charset="0"/>
              </a:rPr>
              <a:t>Nositelji provedbe Nacionalnog programa su Ministarstvo zdravlja i Hrvatski zavod za javno zdravstvo, a provoditelji su Hrvatski zavod za javno zdravstvo, županijski Zavodi za javno zdravstvo, nevladine organizacije i udruge civilnog društva na lokalnim razinama. 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9049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6624735" cy="1282154"/>
          </a:xfrm>
        </p:spPr>
        <p:txBody>
          <a:bodyPr>
            <a:normAutofit/>
          </a:bodyPr>
          <a:lstStyle/>
          <a:p>
            <a:r>
              <a:rPr lang="pl-PL" sz="2800" b="1" dirty="0" smtClean="0">
                <a:solidFill>
                  <a:schemeClr val="tx1"/>
                </a:solidFill>
              </a:rPr>
              <a:t>Živjeti zdravo (HZJZ)</a:t>
            </a:r>
            <a:br>
              <a:rPr lang="pl-PL" sz="2800" b="1" dirty="0" smtClean="0">
                <a:solidFill>
                  <a:schemeClr val="tx1"/>
                </a:solidFill>
              </a:rPr>
            </a:br>
            <a:r>
              <a:rPr lang="pl-PL" sz="2800" b="1" dirty="0" smtClean="0">
                <a:solidFill>
                  <a:schemeClr val="tx1"/>
                </a:solidFill>
              </a:rPr>
              <a:t>(vrsta </a:t>
            </a:r>
            <a:r>
              <a:rPr lang="pl-PL" sz="2800" b="1" dirty="0">
                <a:solidFill>
                  <a:schemeClr val="tx1"/>
                </a:solidFill>
              </a:rPr>
              <a:t>postupka dodjele i trajanje operacije)</a:t>
            </a:r>
            <a:endParaRPr lang="hr-HR" sz="2800" b="1" dirty="0">
              <a:solidFill>
                <a:schemeClr val="tx1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137323"/>
          </a:xfrm>
        </p:spPr>
        <p:txBody>
          <a:bodyPr/>
          <a:lstStyle/>
          <a:p>
            <a:r>
              <a:rPr lang="hr-HR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Vrsta postupka </a:t>
            </a:r>
            <a:r>
              <a:rPr lang="hr-HR" sz="26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dodjele:</a:t>
            </a:r>
          </a:p>
          <a:p>
            <a:pPr marL="0" indent="0">
              <a:buNone/>
            </a:pP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 Ograničeni </a:t>
            </a: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poziv (izravna dodjela sredstava)</a:t>
            </a:r>
          </a:p>
          <a:p>
            <a:r>
              <a:rPr lang="hr-HR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Planirano trajanje operacije/projekta</a:t>
            </a:r>
          </a:p>
          <a:p>
            <a:pPr marL="0" indent="0">
              <a:buNone/>
            </a:pP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 72 </a:t>
            </a: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mjeseca</a:t>
            </a:r>
          </a:p>
          <a:p>
            <a:r>
              <a:rPr lang="hr-HR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Datum objave </a:t>
            </a:r>
            <a:r>
              <a:rPr lang="hr-HR" sz="26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PDP-a:</a:t>
            </a:r>
          </a:p>
          <a:p>
            <a:pPr marL="0" indent="0">
              <a:buNone/>
            </a:pP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  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27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. svibnja </a:t>
            </a:r>
            <a:r>
              <a:rPr lang="hr-HR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2016. </a:t>
            </a:r>
            <a:r>
              <a:rPr lang="hr-HR" sz="2600" dirty="0">
                <a:solidFill>
                  <a:schemeClr val="tx1"/>
                </a:solidFill>
                <a:latin typeface="Calibri" panose="020F0502020204030204" pitchFamily="34" charset="0"/>
              </a:rPr>
              <a:t>godine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26003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2713</TotalTime>
  <Words>571</Words>
  <Application>Microsoft Office PowerPoint</Application>
  <PresentationFormat>Prikaz na zaslonu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13</vt:i4>
      </vt:variant>
    </vt:vector>
  </HeadingPairs>
  <TitlesOfParts>
    <vt:vector size="14" baseType="lpstr">
      <vt:lpstr>Office Theme</vt:lpstr>
      <vt:lpstr>Ministarstvo zdravlja u sklopu Operativnog programa „Učinkoviti ljudski potencijali” 2014. – 2020.</vt:lpstr>
      <vt:lpstr>Operativni program Učinkoviti ljudski potencijali (2014.- 2020.)</vt:lpstr>
      <vt:lpstr>Planirane operacije i raspodjela bespovratnih sredstava 2015. i 2016.</vt:lpstr>
      <vt:lpstr>Promocija zdravlja i prevencija bolesti – Faza 1  (prihvatljive aktivnosti)</vt:lpstr>
      <vt:lpstr>Promocija zdravlja i prevencija bolesti – Faza 1  (prihvatljivi prijavitelji i ciljne skupine)</vt:lpstr>
      <vt:lpstr>Promocija zdravlja i prevencija bolesti – Faza 1  (vrsta postupka dodjele i trajanje operacije)</vt:lpstr>
      <vt:lpstr>Živjeti zdravo (HZJZ)  (prihvatljive aktivnosti)</vt:lpstr>
      <vt:lpstr>Živjeti zdravo (HZJZ) (prihvatljivi prijavitelji i ciljne skupine)</vt:lpstr>
      <vt:lpstr>Živjeti zdravo (HZJZ) (vrsta postupka dodjele i trajanje operacije)</vt:lpstr>
      <vt:lpstr>Specijalističko usavršavanje doktora medicine (prihvatljive aktivnosti)</vt:lpstr>
      <vt:lpstr>Specijalističko usavršavanje doktora medicine                                                    (prihvatljivi prijavitelji i ciljne skupine)</vt:lpstr>
      <vt:lpstr>Specijalističko usavršavanje doktora medicine  (vrsta postupka dodjele i trajanje operacije)</vt:lpstr>
      <vt:lpstr>PowerPointova prezentacija</vt:lpstr>
    </vt:vector>
  </TitlesOfParts>
  <Company>mrms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kdomjancic</dc:creator>
  <cp:lastModifiedBy>Maja Brnas</cp:lastModifiedBy>
  <cp:revision>438</cp:revision>
  <dcterms:created xsi:type="dcterms:W3CDTF">2012-10-02T09:41:23Z</dcterms:created>
  <dcterms:modified xsi:type="dcterms:W3CDTF">2016-04-18T09:06:21Z</dcterms:modified>
</cp:coreProperties>
</file>