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0" r:id="rId2"/>
    <p:sldId id="271" r:id="rId3"/>
    <p:sldId id="267" r:id="rId4"/>
    <p:sldId id="263" r:id="rId5"/>
    <p:sldId id="264" r:id="rId6"/>
    <p:sldId id="270" r:id="rId7"/>
    <p:sldId id="266" r:id="rId8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E3A"/>
    <a:srgbClr val="003399"/>
    <a:srgbClr val="002395"/>
    <a:srgbClr val="CBCB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Stil teme 1 - Isticanj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Srednji stil 4 - Isticanj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2" autoAdjust="0"/>
    <p:restoredTop sz="96645" autoAdjust="0"/>
  </p:normalViewPr>
  <p:slideViewPr>
    <p:cSldViewPr>
      <p:cViewPr>
        <p:scale>
          <a:sx n="100" d="100"/>
          <a:sy n="100" d="100"/>
        </p:scale>
        <p:origin x="-1944" y="-3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4" d="100"/>
          <a:sy n="94" d="100"/>
        </p:scale>
        <p:origin x="3642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 dirty="0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25853B-2843-41C8-81F2-12DE856BF038}" type="datetimeFigureOut">
              <a:rPr lang="hr-HR" smtClean="0"/>
              <a:t>20.4.2016.</a:t>
            </a:fld>
            <a:endParaRPr lang="hr-HR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 dirty="0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D9B798-15B9-4BB6-BCC4-A964688F19D7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4441983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466421-239C-47BF-9D0C-5DDC3B7F8405}" type="datetimeFigureOut">
              <a:rPr lang="hr-HR" smtClean="0"/>
              <a:t>20.4.2016.</a:t>
            </a:fld>
            <a:endParaRPr lang="hr-H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474FF4-5FD1-43A8-8F15-5E286357225C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024624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730623"/>
          </a:xfrm>
        </p:spPr>
        <p:txBody>
          <a:bodyPr/>
          <a:lstStyle>
            <a:lvl1pPr>
              <a:defRPr b="1">
                <a:solidFill>
                  <a:srgbClr val="00239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955315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83148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16832"/>
            <a:ext cx="2057400" cy="4209331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16832"/>
            <a:ext cx="6019800" cy="420933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55450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28215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50243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9550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16832"/>
            <a:ext cx="4038600" cy="42093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16832"/>
            <a:ext cx="4038600" cy="42093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736372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91683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64905"/>
            <a:ext cx="4040188" cy="35612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008" y="191683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64905"/>
            <a:ext cx="4041775" cy="35612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140738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42941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862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91683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916832"/>
            <a:ext cx="5111750" cy="420933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140968"/>
            <a:ext cx="3008313" cy="298519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29634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916831"/>
            <a:ext cx="5486400" cy="281074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89055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1663799"/>
            <a:ext cx="9144000" cy="5194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25" b="24276"/>
          <a:stretch/>
        </p:blipFill>
        <p:spPr>
          <a:xfrm>
            <a:off x="-2" y="1"/>
            <a:ext cx="9148427" cy="1196752"/>
          </a:xfrm>
          <a:prstGeom prst="rect">
            <a:avLst/>
          </a:prstGeom>
        </p:spPr>
      </p:pic>
      <p:sp>
        <p:nvSpPr>
          <p:cNvPr id="5" name="Pravokutnik 4"/>
          <p:cNvSpPr/>
          <p:nvPr userDrawn="1"/>
        </p:nvSpPr>
        <p:spPr>
          <a:xfrm>
            <a:off x="1043608" y="1412775"/>
            <a:ext cx="198165" cy="4528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282154"/>
          </a:xfrm>
          <a:prstGeom prst="rect">
            <a:avLst/>
          </a:prstGeom>
        </p:spPr>
        <p:txBody>
          <a:bodyPr vert="horz" lIns="91440" tIns="45720" rIns="91440" bIns="45720" rtlCol="0" anchor="b" anchorCtr="1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8840"/>
            <a:ext cx="8229600" cy="41373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pic>
        <p:nvPicPr>
          <p:cNvPr id="15" name="Slika 14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2493" y="6276989"/>
            <a:ext cx="1152128" cy="378844"/>
          </a:xfrm>
          <a:prstGeom prst="rect">
            <a:avLst/>
          </a:prstGeom>
        </p:spPr>
      </p:pic>
      <p:pic>
        <p:nvPicPr>
          <p:cNvPr id="16" name="Slika 15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878" y="6240079"/>
            <a:ext cx="426831" cy="285265"/>
          </a:xfrm>
          <a:prstGeom prst="rect">
            <a:avLst/>
          </a:prstGeom>
        </p:spPr>
      </p:pic>
      <p:sp>
        <p:nvSpPr>
          <p:cNvPr id="17" name="TekstniOkvir 16"/>
          <p:cNvSpPr txBox="1"/>
          <p:nvPr userDrawn="1"/>
        </p:nvSpPr>
        <p:spPr>
          <a:xfrm>
            <a:off x="5790645" y="6486117"/>
            <a:ext cx="101360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500" dirty="0" smtClean="0">
                <a:solidFill>
                  <a:srgbClr val="00148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EUROPSKA UNIJA</a:t>
            </a:r>
            <a:endParaRPr lang="hr-HR" sz="500" dirty="0">
              <a:solidFill>
                <a:srgbClr val="001489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" name="TekstniOkvir 18"/>
          <p:cNvSpPr txBox="1"/>
          <p:nvPr userDrawn="1"/>
        </p:nvSpPr>
        <p:spPr>
          <a:xfrm>
            <a:off x="5718637" y="6572091"/>
            <a:ext cx="108012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500" dirty="0" smtClean="0">
                <a:solidFill>
                  <a:srgbClr val="00148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„Zajedno do fondova EU“</a:t>
            </a:r>
          </a:p>
        </p:txBody>
      </p:sp>
      <p:pic>
        <p:nvPicPr>
          <p:cNvPr id="20" name="Slika 19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489" y="6165304"/>
            <a:ext cx="522311" cy="547859"/>
          </a:xfrm>
          <a:prstGeom prst="rect">
            <a:avLst/>
          </a:prstGeom>
        </p:spPr>
      </p:pic>
      <p:sp>
        <p:nvSpPr>
          <p:cNvPr id="22" name="Pravokutnik 21"/>
          <p:cNvSpPr/>
          <p:nvPr userDrawn="1"/>
        </p:nvSpPr>
        <p:spPr>
          <a:xfrm>
            <a:off x="323528" y="188640"/>
            <a:ext cx="1323218" cy="1008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21" name="Slika 20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13273"/>
            <a:ext cx="1296144" cy="1359543"/>
          </a:xfrm>
          <a:prstGeom prst="rect">
            <a:avLst/>
          </a:prstGeom>
        </p:spPr>
      </p:pic>
      <p:pic>
        <p:nvPicPr>
          <p:cNvPr id="14" name="Slika 13"/>
          <p:cNvPicPr/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8521" y="6350075"/>
            <a:ext cx="1300952" cy="306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664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1">
              <a:lumMod val="50000"/>
              <a:lumOff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2395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2395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2395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2395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239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sf.hr/" TargetMode="External"/><Relationship Id="rId2" Type="http://schemas.openxmlformats.org/officeDocument/2006/relationships/hyperlink" Target="http://www.strukturnifondovi.hr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hyperlink" Target="http://www.mrms.hr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5"/>
          <p:cNvSpPr>
            <a:spLocks noGrp="1"/>
          </p:cNvSpPr>
          <p:nvPr>
            <p:ph type="title"/>
          </p:nvPr>
        </p:nvSpPr>
        <p:spPr>
          <a:xfrm>
            <a:off x="719572" y="2276872"/>
            <a:ext cx="7704856" cy="1584176"/>
          </a:xfrm>
        </p:spPr>
        <p:txBody>
          <a:bodyPr>
            <a:normAutofit/>
          </a:bodyPr>
          <a:lstStyle/>
          <a:p>
            <a:r>
              <a:rPr lang="pl-PL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LOKALNE INICIJATIVE ZA POTICANJE ZAPOŠLJAVANJA – FAZA III</a:t>
            </a:r>
            <a:endParaRPr lang="hr-HR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TekstniOkvir 1"/>
          <p:cNvSpPr txBox="1"/>
          <p:nvPr/>
        </p:nvSpPr>
        <p:spPr>
          <a:xfrm>
            <a:off x="2593798" y="4797152"/>
            <a:ext cx="395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Ministarstvo rada i mirovinskoga sustava</a:t>
            </a:r>
            <a:endParaRPr lang="hr-H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38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51520" y="2346598"/>
            <a:ext cx="8844880" cy="381870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hr-HR" sz="1800" b="1" i="1" dirty="0" smtClean="0">
                <a:solidFill>
                  <a:schemeClr val="tx1"/>
                </a:solidFill>
              </a:rPr>
              <a:t>Operativni program Razvoj ljudskih potencijala 2007.-2013.</a:t>
            </a:r>
          </a:p>
          <a:p>
            <a:pPr algn="just"/>
            <a:r>
              <a:rPr lang="hr-HR" sz="1800" dirty="0" smtClean="0">
                <a:solidFill>
                  <a:schemeClr val="tx1"/>
                </a:solidFill>
              </a:rPr>
              <a:t>LOKALNA PARTNERSTVA ZA ZAPOŠLJAVANJE – FAZA III: </a:t>
            </a:r>
            <a:r>
              <a:rPr lang="pl-PL" sz="1800" dirty="0" smtClean="0">
                <a:solidFill>
                  <a:schemeClr val="tx1"/>
                </a:solidFill>
              </a:rPr>
              <a:t>potpisano 26 </a:t>
            </a:r>
            <a:r>
              <a:rPr lang="pl-PL" sz="1800" dirty="0">
                <a:solidFill>
                  <a:schemeClr val="tx1"/>
                </a:solidFill>
              </a:rPr>
              <a:t>ugovora</a:t>
            </a:r>
            <a:endParaRPr lang="hr-HR" sz="1800" dirty="0" smtClean="0">
              <a:solidFill>
                <a:schemeClr val="tx1"/>
              </a:solidFill>
            </a:endParaRPr>
          </a:p>
          <a:p>
            <a:pPr algn="just"/>
            <a:r>
              <a:rPr lang="pl-PL" sz="1800" dirty="0">
                <a:solidFill>
                  <a:schemeClr val="tx1"/>
                </a:solidFill>
              </a:rPr>
              <a:t>Ukupno:  </a:t>
            </a:r>
            <a:r>
              <a:rPr lang="pl-PL" sz="1800" dirty="0" smtClean="0">
                <a:solidFill>
                  <a:schemeClr val="tx1"/>
                </a:solidFill>
              </a:rPr>
              <a:t>2.672.596,50</a:t>
            </a:r>
            <a:r>
              <a:rPr lang="hr-HR" sz="1800" dirty="0" smtClean="0">
                <a:solidFill>
                  <a:schemeClr val="tx1"/>
                </a:solidFill>
              </a:rPr>
              <a:t> kn</a:t>
            </a:r>
          </a:p>
          <a:p>
            <a:pPr algn="just"/>
            <a:r>
              <a:rPr lang="hr-HR" sz="1800" dirty="0" smtClean="0">
                <a:solidFill>
                  <a:schemeClr val="tx1"/>
                </a:solidFill>
              </a:rPr>
              <a:t>LOKALNE </a:t>
            </a:r>
            <a:r>
              <a:rPr lang="hr-HR" sz="1800" dirty="0">
                <a:solidFill>
                  <a:schemeClr val="tx1"/>
                </a:solidFill>
              </a:rPr>
              <a:t>INICIJATIVE ZA POTICANJE </a:t>
            </a:r>
            <a:r>
              <a:rPr lang="hr-HR" sz="1800" dirty="0" smtClean="0">
                <a:solidFill>
                  <a:schemeClr val="tx1"/>
                </a:solidFill>
              </a:rPr>
              <a:t>ZAPOŠLJAVANJA– FAZA I: potpisano </a:t>
            </a:r>
            <a:r>
              <a:rPr lang="pl-PL" sz="1800" dirty="0" smtClean="0">
                <a:solidFill>
                  <a:schemeClr val="tx1"/>
                </a:solidFill>
              </a:rPr>
              <a:t>35 ugovora</a:t>
            </a:r>
            <a:endParaRPr lang="hr-HR" sz="1800" dirty="0">
              <a:solidFill>
                <a:schemeClr val="tx1"/>
              </a:solidFill>
            </a:endParaRPr>
          </a:p>
          <a:p>
            <a:pPr algn="just"/>
            <a:r>
              <a:rPr lang="pl-PL" sz="1800" dirty="0" smtClean="0">
                <a:solidFill>
                  <a:schemeClr val="tx1"/>
                </a:solidFill>
              </a:rPr>
              <a:t>Ukupno:  3.386.759,35</a:t>
            </a:r>
            <a:r>
              <a:rPr lang="hr-HR" sz="1800" dirty="0">
                <a:solidFill>
                  <a:schemeClr val="tx1"/>
                </a:solidFill>
              </a:rPr>
              <a:t> </a:t>
            </a:r>
            <a:r>
              <a:rPr lang="hr-HR" sz="1800" dirty="0" smtClean="0">
                <a:solidFill>
                  <a:schemeClr val="tx1"/>
                </a:solidFill>
              </a:rPr>
              <a:t>kn</a:t>
            </a:r>
          </a:p>
          <a:p>
            <a:pPr algn="just"/>
            <a:r>
              <a:rPr lang="hr-HR" sz="1800" dirty="0" smtClean="0">
                <a:solidFill>
                  <a:schemeClr val="tx1"/>
                </a:solidFill>
              </a:rPr>
              <a:t>LOKALNE </a:t>
            </a:r>
            <a:r>
              <a:rPr lang="hr-HR" sz="1800" dirty="0">
                <a:solidFill>
                  <a:schemeClr val="tx1"/>
                </a:solidFill>
              </a:rPr>
              <a:t>INICIJATIVE ZA POTICANJE </a:t>
            </a:r>
            <a:r>
              <a:rPr lang="hr-HR" sz="1800" dirty="0" smtClean="0">
                <a:solidFill>
                  <a:schemeClr val="tx1"/>
                </a:solidFill>
              </a:rPr>
              <a:t>ZAPOŠLJAVANJA–FAZA II: potpisano 48 ugovora</a:t>
            </a:r>
            <a:endParaRPr lang="hr-HR" sz="1800" dirty="0">
              <a:solidFill>
                <a:schemeClr val="tx1"/>
              </a:solidFill>
            </a:endParaRPr>
          </a:p>
          <a:p>
            <a:pPr algn="just"/>
            <a:r>
              <a:rPr lang="hr-HR" sz="1800" dirty="0" smtClean="0">
                <a:solidFill>
                  <a:schemeClr val="tx1"/>
                </a:solidFill>
              </a:rPr>
              <a:t>Ukupno: 4.342.662,92</a:t>
            </a:r>
            <a:r>
              <a:rPr lang="hr-HR" sz="1800" dirty="0">
                <a:solidFill>
                  <a:schemeClr val="tx1"/>
                </a:solidFill>
              </a:rPr>
              <a:t> </a:t>
            </a:r>
            <a:r>
              <a:rPr lang="hr-HR" sz="1800" dirty="0" smtClean="0">
                <a:solidFill>
                  <a:schemeClr val="tx1"/>
                </a:solidFill>
              </a:rPr>
              <a:t>kn</a:t>
            </a:r>
          </a:p>
          <a:p>
            <a:pPr algn="just"/>
            <a:endParaRPr lang="hr-HR" sz="18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hr-HR" sz="1800" b="1" i="1" dirty="0" smtClean="0">
                <a:solidFill>
                  <a:schemeClr val="tx1"/>
                </a:solidFill>
              </a:rPr>
              <a:t>Operativni program Učinkoviti ljudski potencijali 2014.-2020.</a:t>
            </a:r>
          </a:p>
          <a:p>
            <a:pPr algn="just"/>
            <a:r>
              <a:rPr lang="hr-HR" sz="1800" dirty="0" smtClean="0">
                <a:solidFill>
                  <a:schemeClr val="tx1"/>
                </a:solidFill>
              </a:rPr>
              <a:t>LOKALNE </a:t>
            </a:r>
            <a:r>
              <a:rPr lang="hr-HR" sz="1800" dirty="0">
                <a:solidFill>
                  <a:schemeClr val="tx1"/>
                </a:solidFill>
              </a:rPr>
              <a:t>INICIJATIVE ZA POTICANJE </a:t>
            </a:r>
            <a:r>
              <a:rPr lang="hr-HR" sz="1800" dirty="0" smtClean="0">
                <a:solidFill>
                  <a:schemeClr val="tx1"/>
                </a:solidFill>
              </a:rPr>
              <a:t>ZAPOŠLJAVANJA – FAZA III, IV i V</a:t>
            </a:r>
          </a:p>
          <a:p>
            <a:pPr algn="just"/>
            <a:r>
              <a:rPr lang="hr-HR" sz="1800" b="1" dirty="0" smtClean="0">
                <a:solidFill>
                  <a:schemeClr val="tx1"/>
                </a:solidFill>
              </a:rPr>
              <a:t>Ukupna alokacija za specifični cilj 8.vii.1.: 137.700.000,00 </a:t>
            </a:r>
            <a:r>
              <a:rPr lang="hr-HR" sz="1800" b="1" dirty="0">
                <a:solidFill>
                  <a:schemeClr val="tx1"/>
                </a:solidFill>
              </a:rPr>
              <a:t>kn </a:t>
            </a:r>
            <a:r>
              <a:rPr lang="hr-HR" sz="1800" b="1" dirty="0" smtClean="0">
                <a:solidFill>
                  <a:schemeClr val="tx1"/>
                </a:solidFill>
              </a:rPr>
              <a:t>(18.000.000 </a:t>
            </a:r>
            <a:r>
              <a:rPr lang="hr-HR" sz="1800" b="1" dirty="0">
                <a:solidFill>
                  <a:schemeClr val="tx1"/>
                </a:solidFill>
              </a:rPr>
              <a:t>EUR)</a:t>
            </a:r>
          </a:p>
          <a:p>
            <a:endParaRPr lang="hr-HR" sz="1800" dirty="0">
              <a:solidFill>
                <a:schemeClr val="tx1"/>
              </a:solidFill>
            </a:endParaRPr>
          </a:p>
        </p:txBody>
      </p:sp>
      <p:sp>
        <p:nvSpPr>
          <p:cNvPr id="4" name="Naslov 1"/>
          <p:cNvSpPr txBox="1">
            <a:spLocks/>
          </p:cNvSpPr>
          <p:nvPr/>
        </p:nvSpPr>
        <p:spPr>
          <a:xfrm>
            <a:off x="2051720" y="1196752"/>
            <a:ext cx="6624735" cy="1008112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1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LOKALNE INICIJATIVE ZA POTICANJE </a:t>
            </a:r>
            <a:r>
              <a:rPr lang="pl-PL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ZAPOŠLJAVANJA</a:t>
            </a:r>
            <a:endParaRPr lang="hr-HR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69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67544" y="2348880"/>
            <a:ext cx="8229600" cy="3816424"/>
          </a:xfrm>
        </p:spPr>
        <p:txBody>
          <a:bodyPr>
            <a:normAutofit/>
          </a:bodyPr>
          <a:lstStyle/>
          <a:p>
            <a:pPr algn="just"/>
            <a:r>
              <a:rPr lang="hr-HR" sz="1800" b="1" dirty="0" smtClean="0">
                <a:solidFill>
                  <a:schemeClr val="tx1"/>
                </a:solidFill>
              </a:rPr>
              <a:t>IP 8.vii.</a:t>
            </a:r>
            <a:r>
              <a:rPr lang="hr-HR" sz="1800" dirty="0" smtClean="0">
                <a:solidFill>
                  <a:schemeClr val="tx1"/>
                </a:solidFill>
              </a:rPr>
              <a:t> - </a:t>
            </a:r>
            <a:r>
              <a:rPr lang="vi-VN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Modernizacija ustanova tržišta rada kao što su javne i privatne službe za zapošljavanje te bolja usklađenost s potrebama tržišta rada, uključujući putem djelovanja koja povećavaju transnacionalnu mobilnost radne snage, kao i putem programa mobilnosti, te bolja suradnja institucija i relevantnih dionika</a:t>
            </a:r>
            <a:endParaRPr lang="hr-HR" sz="18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algn="just"/>
            <a:r>
              <a:rPr lang="hr-HR" sz="1800" b="1" dirty="0" smtClean="0">
                <a:solidFill>
                  <a:schemeClr val="tx1"/>
                </a:solidFill>
              </a:rPr>
              <a:t>SC 8.vii.1</a:t>
            </a:r>
            <a:r>
              <a:rPr lang="hr-HR" sz="1800" dirty="0" smtClean="0">
                <a:solidFill>
                  <a:schemeClr val="tx1"/>
                </a:solidFill>
              </a:rPr>
              <a:t> - Jačanje kapaciteta lokalnih partnerstava za zapošljavanje i povećanje zaposlenosti najranjivijih skupina na lokalnim tržištima rada</a:t>
            </a:r>
          </a:p>
          <a:p>
            <a:pPr algn="just"/>
            <a:r>
              <a:rPr lang="hr-HR" sz="1800" dirty="0" smtClean="0">
                <a:solidFill>
                  <a:schemeClr val="tx1"/>
                </a:solidFill>
              </a:rPr>
              <a:t>Vrsta postupka dodjele bespovratnih sredstava: </a:t>
            </a:r>
            <a:r>
              <a:rPr lang="hr-HR" sz="1800" b="1" dirty="0" smtClean="0">
                <a:solidFill>
                  <a:schemeClr val="tx1"/>
                </a:solidFill>
              </a:rPr>
              <a:t>Otvoreni poziv (privremeni)</a:t>
            </a:r>
          </a:p>
          <a:p>
            <a:pPr algn="just"/>
            <a:r>
              <a:rPr lang="hr-HR" sz="1800" dirty="0" smtClean="0">
                <a:solidFill>
                  <a:schemeClr val="tx1"/>
                </a:solidFill>
              </a:rPr>
              <a:t>Trajanje projekata: </a:t>
            </a:r>
            <a:r>
              <a:rPr lang="hr-HR" sz="1800" b="1" dirty="0" smtClean="0">
                <a:solidFill>
                  <a:schemeClr val="tx1"/>
                </a:solidFill>
              </a:rPr>
              <a:t>24-36 mjeseci</a:t>
            </a:r>
          </a:p>
          <a:p>
            <a:pPr algn="just"/>
            <a:r>
              <a:rPr lang="hr-HR" sz="1800" dirty="0" smtClean="0">
                <a:solidFill>
                  <a:schemeClr val="tx1"/>
                </a:solidFill>
              </a:rPr>
              <a:t>Nadležno Tijelo za objavu Poziva za dostavu projekata: </a:t>
            </a:r>
            <a:r>
              <a:rPr lang="hr-HR" sz="1800" b="1" dirty="0" smtClean="0">
                <a:solidFill>
                  <a:schemeClr val="tx1"/>
                </a:solidFill>
              </a:rPr>
              <a:t>Ministarstvo rada i mirovinskoga sustava</a:t>
            </a:r>
          </a:p>
          <a:p>
            <a:pPr algn="just"/>
            <a:r>
              <a:rPr lang="hr-HR" sz="1800" dirty="0" smtClean="0">
                <a:solidFill>
                  <a:schemeClr val="tx1"/>
                </a:solidFill>
              </a:rPr>
              <a:t>Indikativni datum objave: </a:t>
            </a:r>
            <a:r>
              <a:rPr lang="hr-HR" sz="1800" b="1" dirty="0" smtClean="0">
                <a:solidFill>
                  <a:schemeClr val="tx1"/>
                </a:solidFill>
              </a:rPr>
              <a:t>2. kvartal 2016. godine </a:t>
            </a:r>
          </a:p>
          <a:p>
            <a:pPr algn="just"/>
            <a:r>
              <a:rPr lang="hr-HR" sz="1800" dirty="0" smtClean="0">
                <a:solidFill>
                  <a:schemeClr val="tx1"/>
                </a:solidFill>
              </a:rPr>
              <a:t>Alokacija za Poziv </a:t>
            </a:r>
            <a:r>
              <a:rPr lang="hr-HR" sz="1800" dirty="0">
                <a:solidFill>
                  <a:schemeClr val="tx1"/>
                </a:solidFill>
              </a:rPr>
              <a:t>F</a:t>
            </a:r>
            <a:r>
              <a:rPr lang="hr-HR" sz="1800" dirty="0" smtClean="0">
                <a:solidFill>
                  <a:schemeClr val="tx1"/>
                </a:solidFill>
              </a:rPr>
              <a:t>aza III </a:t>
            </a:r>
            <a:r>
              <a:rPr lang="es-ES" sz="1800" b="1" dirty="0" smtClean="0">
                <a:solidFill>
                  <a:schemeClr val="tx1"/>
                </a:solidFill>
              </a:rPr>
              <a:t>- </a:t>
            </a:r>
            <a:r>
              <a:rPr lang="es-ES" sz="1800" b="1" dirty="0">
                <a:solidFill>
                  <a:schemeClr val="tx1"/>
                </a:solidFill>
              </a:rPr>
              <a:t>48.960.000,00 kn (6.400.000,00 EUR)</a:t>
            </a:r>
          </a:p>
          <a:p>
            <a:pPr algn="just"/>
            <a:endParaRPr lang="hr-HR" sz="1800" b="1" dirty="0" smtClean="0">
              <a:solidFill>
                <a:schemeClr val="tx1"/>
              </a:solidFill>
            </a:endParaRPr>
          </a:p>
          <a:p>
            <a:pPr algn="just"/>
            <a:endParaRPr lang="hr-HR" sz="1800" b="1" dirty="0" smtClean="0">
              <a:solidFill>
                <a:schemeClr val="tx1"/>
              </a:solidFill>
            </a:endParaRPr>
          </a:p>
          <a:p>
            <a:pPr algn="just"/>
            <a:endParaRPr lang="hr-HR" sz="1800" dirty="0" smtClean="0">
              <a:solidFill>
                <a:schemeClr val="tx1"/>
              </a:solidFill>
            </a:endParaRPr>
          </a:p>
          <a:p>
            <a:pPr algn="just"/>
            <a:endParaRPr lang="hr-HR" sz="1800" dirty="0" smtClean="0">
              <a:solidFill>
                <a:schemeClr val="tx1"/>
              </a:solidFill>
            </a:endParaRPr>
          </a:p>
          <a:p>
            <a:pPr algn="just"/>
            <a:endParaRPr lang="hr-HR" sz="1800" dirty="0">
              <a:solidFill>
                <a:schemeClr val="tx1"/>
              </a:solidFill>
            </a:endParaRPr>
          </a:p>
        </p:txBody>
      </p:sp>
      <p:sp>
        <p:nvSpPr>
          <p:cNvPr id="4" name="Naslov 1"/>
          <p:cNvSpPr txBox="1">
            <a:spLocks/>
          </p:cNvSpPr>
          <p:nvPr/>
        </p:nvSpPr>
        <p:spPr>
          <a:xfrm>
            <a:off x="1835696" y="1196752"/>
            <a:ext cx="7308304" cy="1008112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1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LOKALNE INICIJATIVE ZA POTICANJE ZAPOŠLJAVANJE – FAZA </a:t>
            </a:r>
            <a:r>
              <a:rPr lang="pl-PL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III 2014</a:t>
            </a:r>
            <a:r>
              <a:rPr lang="pl-PL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.- 2020.</a:t>
            </a:r>
            <a:endParaRPr lang="hr-HR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549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95536" y="2316013"/>
            <a:ext cx="8424936" cy="363326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r-HR" sz="2000" u="sng" dirty="0" smtClean="0">
                <a:solidFill>
                  <a:schemeClr val="tx1"/>
                </a:solidFill>
              </a:rPr>
              <a:t>Ciljane skupine:</a:t>
            </a:r>
          </a:p>
          <a:p>
            <a:pPr algn="just"/>
            <a:r>
              <a:rPr lang="hr-HR" sz="2000" dirty="0">
                <a:solidFill>
                  <a:schemeClr val="tx1"/>
                </a:solidFill>
              </a:rPr>
              <a:t>nezaposleni, </a:t>
            </a:r>
            <a:r>
              <a:rPr lang="hr-HR" sz="2000" dirty="0" smtClean="0">
                <a:solidFill>
                  <a:schemeClr val="tx1"/>
                </a:solidFill>
              </a:rPr>
              <a:t>pripadnici </a:t>
            </a:r>
            <a:r>
              <a:rPr lang="hr-HR" sz="2000" dirty="0">
                <a:solidFill>
                  <a:schemeClr val="tx1"/>
                </a:solidFill>
              </a:rPr>
              <a:t>ranjivih skupina, kako je definirano županijskim strategijama </a:t>
            </a:r>
            <a:r>
              <a:rPr lang="hr-HR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za razvoj ljudskih potencijala</a:t>
            </a:r>
            <a:endParaRPr lang="hr-HR" sz="20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r-HR" sz="20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hr-HR" sz="2000" u="sng" dirty="0" smtClean="0">
                <a:solidFill>
                  <a:schemeClr val="tx1"/>
                </a:solidFill>
              </a:rPr>
              <a:t>Korisnici:</a:t>
            </a:r>
          </a:p>
          <a:p>
            <a:pPr lvl="0" algn="just"/>
            <a:r>
              <a:rPr lang="hr-HR" sz="2000" dirty="0">
                <a:solidFill>
                  <a:schemeClr val="tx1"/>
                </a:solidFill>
              </a:rPr>
              <a:t>institucije tržišta rada i dionici na nacionalnoj i lokalnoj razini, </a:t>
            </a:r>
            <a:endParaRPr lang="hr-HR" sz="2000" dirty="0" smtClean="0">
              <a:solidFill>
                <a:schemeClr val="tx1"/>
              </a:solidFill>
            </a:endParaRPr>
          </a:p>
          <a:p>
            <a:pPr lvl="0" algn="just"/>
            <a:r>
              <a:rPr lang="hr-HR" sz="2000" dirty="0" smtClean="0">
                <a:solidFill>
                  <a:schemeClr val="tx1"/>
                </a:solidFill>
              </a:rPr>
              <a:t>organizacije </a:t>
            </a:r>
            <a:r>
              <a:rPr lang="hr-HR" sz="2000" dirty="0">
                <a:solidFill>
                  <a:schemeClr val="tx1"/>
                </a:solidFill>
              </a:rPr>
              <a:t>civilnog društva, </a:t>
            </a:r>
            <a:endParaRPr lang="hr-HR" sz="2000" dirty="0" smtClean="0">
              <a:solidFill>
                <a:schemeClr val="tx1"/>
              </a:solidFill>
            </a:endParaRPr>
          </a:p>
          <a:p>
            <a:pPr lvl="0" algn="just"/>
            <a:r>
              <a:rPr lang="hr-HR" sz="2000" dirty="0" smtClean="0">
                <a:solidFill>
                  <a:schemeClr val="tx1"/>
                </a:solidFill>
              </a:rPr>
              <a:t>socijalni </a:t>
            </a:r>
            <a:r>
              <a:rPr lang="hr-HR" sz="2000" dirty="0">
                <a:solidFill>
                  <a:schemeClr val="tx1"/>
                </a:solidFill>
              </a:rPr>
              <a:t>partneri, </a:t>
            </a:r>
            <a:endParaRPr lang="hr-HR" sz="2000" dirty="0" smtClean="0">
              <a:solidFill>
                <a:schemeClr val="tx1"/>
              </a:solidFill>
            </a:endParaRPr>
          </a:p>
          <a:p>
            <a:pPr lvl="0" algn="just"/>
            <a:r>
              <a:rPr lang="hr-HR" sz="2000" dirty="0" smtClean="0">
                <a:solidFill>
                  <a:schemeClr val="tx1"/>
                </a:solidFill>
              </a:rPr>
              <a:t>poduzetnici</a:t>
            </a:r>
            <a:r>
              <a:rPr lang="hr-HR" sz="2000" dirty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endParaRPr lang="hr-HR" sz="2000" dirty="0">
              <a:solidFill>
                <a:schemeClr val="tx1"/>
              </a:solidFill>
            </a:endParaRPr>
          </a:p>
        </p:txBody>
      </p:sp>
      <p:sp>
        <p:nvSpPr>
          <p:cNvPr id="4" name="Naslov 1"/>
          <p:cNvSpPr txBox="1">
            <a:spLocks/>
          </p:cNvSpPr>
          <p:nvPr/>
        </p:nvSpPr>
        <p:spPr>
          <a:xfrm>
            <a:off x="2051720" y="1196752"/>
            <a:ext cx="6624735" cy="720080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1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CILJANE SKUPINE/KORISNICI</a:t>
            </a:r>
          </a:p>
        </p:txBody>
      </p:sp>
    </p:spTree>
    <p:extLst>
      <p:ext uri="{BB962C8B-B14F-4D97-AF65-F5344CB8AC3E}">
        <p14:creationId xmlns:p14="http://schemas.microsoft.com/office/powerpoint/2010/main" val="366099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2520280"/>
          </a:xfrm>
        </p:spPr>
        <p:txBody>
          <a:bodyPr>
            <a:normAutofit/>
          </a:bodyPr>
          <a:lstStyle/>
          <a:p>
            <a:pPr algn="just"/>
            <a:r>
              <a:rPr lang="hr-HR" sz="2000" dirty="0">
                <a:solidFill>
                  <a:schemeClr val="tx1"/>
                </a:solidFill>
              </a:rPr>
              <a:t>prvi niz aktivnosti usmjerenih na lokalna partnerstva za zapošljavanje (LPZ-ove), uključivat će ulaganje u izgradnju kapaciteta LPZ-ova, tj. osposobljavanje, edukaciju ili savjetovanje, ulaganje u tehničku infrastrukturu koja podržava funkcioniranje </a:t>
            </a:r>
            <a:r>
              <a:rPr lang="hr-HR" sz="2000" dirty="0" smtClean="0">
                <a:solidFill>
                  <a:schemeClr val="tx1"/>
                </a:solidFill>
              </a:rPr>
              <a:t>LPZ-ova, </a:t>
            </a:r>
            <a:r>
              <a:rPr lang="hr-HR" sz="2000" dirty="0">
                <a:solidFill>
                  <a:schemeClr val="tx1"/>
                </a:solidFill>
              </a:rPr>
              <a:t>razvoj internih politika i procedura LPZ-ova, analizu i politiku/strategiju razvoja, razradu budućih projekata i dokumentacije itd.</a:t>
            </a:r>
          </a:p>
          <a:p>
            <a:pPr marL="0" indent="0">
              <a:buNone/>
            </a:pPr>
            <a:endParaRPr lang="hr-HR" sz="2000" dirty="0">
              <a:solidFill>
                <a:schemeClr val="tx1"/>
              </a:solidFill>
            </a:endParaRPr>
          </a:p>
        </p:txBody>
      </p:sp>
      <p:sp>
        <p:nvSpPr>
          <p:cNvPr id="6" name="Naslov 1"/>
          <p:cNvSpPr txBox="1">
            <a:spLocks/>
          </p:cNvSpPr>
          <p:nvPr/>
        </p:nvSpPr>
        <p:spPr>
          <a:xfrm>
            <a:off x="2051720" y="1196752"/>
            <a:ext cx="6624735" cy="720080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1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AKTIVNOSTI</a:t>
            </a:r>
          </a:p>
        </p:txBody>
      </p:sp>
    </p:spTree>
    <p:extLst>
      <p:ext uri="{BB962C8B-B14F-4D97-AF65-F5344CB8AC3E}">
        <p14:creationId xmlns:p14="http://schemas.microsoft.com/office/powerpoint/2010/main" val="46135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95536" y="2492896"/>
            <a:ext cx="8229600" cy="2592288"/>
          </a:xfrm>
        </p:spPr>
        <p:txBody>
          <a:bodyPr>
            <a:normAutofit/>
          </a:bodyPr>
          <a:lstStyle/>
          <a:p>
            <a:pPr algn="just"/>
            <a:r>
              <a:rPr lang="vi-VN" sz="2000" dirty="0">
                <a:solidFill>
                  <a:srgbClr val="000E3A"/>
                </a:solidFill>
                <a:latin typeface="Calibri" panose="020F0502020204030204" pitchFamily="34" charset="0"/>
              </a:rPr>
              <a:t>drugi niz aktivnosti koje doprinose ostvarenju lokalnog strateškog okvira kroz rad lokalnih dionika uključivat će direktni rad s ranjivim skupinama </a:t>
            </a:r>
            <a:r>
              <a:rPr lang="vi-VN" sz="2000" dirty="0" smtClean="0">
                <a:solidFill>
                  <a:srgbClr val="000E3A"/>
                </a:solidFill>
                <a:latin typeface="Calibri" panose="020F0502020204030204" pitchFamily="34" charset="0"/>
              </a:rPr>
              <a:t>(</a:t>
            </a:r>
            <a:r>
              <a:rPr lang="hr-HR" sz="2000" dirty="0" smtClean="0">
                <a:solidFill>
                  <a:srgbClr val="000E3A"/>
                </a:solidFill>
                <a:latin typeface="Calibri" panose="020F0502020204030204" pitchFamily="34" charset="0"/>
              </a:rPr>
              <a:t>kako</a:t>
            </a:r>
            <a:r>
              <a:rPr lang="vi-VN" sz="2000" dirty="0" smtClean="0">
                <a:solidFill>
                  <a:srgbClr val="000E3A"/>
                </a:solidFill>
                <a:latin typeface="Calibri" panose="020F0502020204030204" pitchFamily="34" charset="0"/>
              </a:rPr>
              <a:t> </a:t>
            </a:r>
            <a:r>
              <a:rPr lang="vi-VN" sz="2000" dirty="0">
                <a:solidFill>
                  <a:srgbClr val="000E3A"/>
                </a:solidFill>
                <a:latin typeface="Calibri" panose="020F0502020204030204" pitchFamily="34" charset="0"/>
              </a:rPr>
              <a:t>je predviđeno u županijskim strategijama razvoja ljudskih potencijala</a:t>
            </a:r>
            <a:r>
              <a:rPr lang="vi-VN" sz="2000" dirty="0" smtClean="0">
                <a:solidFill>
                  <a:srgbClr val="000E3A"/>
                </a:solidFill>
                <a:latin typeface="Calibri" panose="020F0502020204030204" pitchFamily="34" charset="0"/>
              </a:rPr>
              <a:t>, tek</a:t>
            </a:r>
            <a:r>
              <a:rPr lang="hr-HR" sz="2000" dirty="0" smtClean="0">
                <a:solidFill>
                  <a:srgbClr val="000E3A"/>
                </a:solidFill>
                <a:latin typeface="Calibri" panose="020F0502020204030204" pitchFamily="34" charset="0"/>
              </a:rPr>
              <a:t> ih</a:t>
            </a:r>
            <a:r>
              <a:rPr lang="vi-VN" sz="2000" dirty="0" smtClean="0">
                <a:solidFill>
                  <a:srgbClr val="000E3A"/>
                </a:solidFill>
                <a:latin typeface="Calibri" panose="020F0502020204030204" pitchFamily="34" charset="0"/>
              </a:rPr>
              <a:t> </a:t>
            </a:r>
            <a:r>
              <a:rPr lang="vi-VN" sz="2000" dirty="0">
                <a:solidFill>
                  <a:srgbClr val="000E3A"/>
                </a:solidFill>
                <a:latin typeface="Calibri" panose="020F0502020204030204" pitchFamily="34" charset="0"/>
              </a:rPr>
              <a:t>treba razviti za nadolazeće razdoblje) na lokalnoj razini radi povećanja njihove zapošljivosti i zapošljavanja, kroz osposobljavanje, radionice za podizanje samopouzdanja i ostale radionice usmjerene na vještine pojedinca, podizanja svijesti, povezivanja s poslodavcima, itd.</a:t>
            </a:r>
          </a:p>
          <a:p>
            <a:endParaRPr lang="hr-HR" sz="2000" dirty="0"/>
          </a:p>
        </p:txBody>
      </p:sp>
      <p:sp>
        <p:nvSpPr>
          <p:cNvPr id="4" name="Naslov 1"/>
          <p:cNvSpPr txBox="1">
            <a:spLocks/>
          </p:cNvSpPr>
          <p:nvPr/>
        </p:nvSpPr>
        <p:spPr>
          <a:xfrm>
            <a:off x="2051720" y="1196752"/>
            <a:ext cx="6624735" cy="720080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1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AKTIVNOSTI</a:t>
            </a:r>
          </a:p>
        </p:txBody>
      </p:sp>
    </p:spTree>
    <p:extLst>
      <p:ext uri="{BB962C8B-B14F-4D97-AF65-F5344CB8AC3E}">
        <p14:creationId xmlns:p14="http://schemas.microsoft.com/office/powerpoint/2010/main" val="3545700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13732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hr-HR" sz="6600" b="1" i="1" dirty="0" smtClean="0"/>
              <a:t>     </a:t>
            </a:r>
            <a:r>
              <a:rPr lang="hr-HR" sz="6600" b="1" i="1" dirty="0" smtClean="0">
                <a:solidFill>
                  <a:srgbClr val="000E3A"/>
                </a:solidFill>
              </a:rPr>
              <a:t>HVALA </a:t>
            </a:r>
            <a:endParaRPr lang="hr-HR" sz="6600" b="1" i="1" dirty="0">
              <a:solidFill>
                <a:srgbClr val="000E3A"/>
              </a:solidFill>
            </a:endParaRPr>
          </a:p>
          <a:p>
            <a:pPr marL="0" indent="0">
              <a:buNone/>
            </a:pPr>
            <a:r>
              <a:rPr lang="hr-HR" sz="6600" b="1" i="1" dirty="0">
                <a:solidFill>
                  <a:srgbClr val="000E3A"/>
                </a:solidFill>
              </a:rPr>
              <a:t>			NA </a:t>
            </a:r>
          </a:p>
          <a:p>
            <a:pPr marL="0" indent="0">
              <a:buNone/>
            </a:pPr>
            <a:r>
              <a:rPr lang="hr-HR" sz="6600" b="1" i="1" dirty="0">
                <a:solidFill>
                  <a:srgbClr val="000E3A"/>
                </a:solidFill>
              </a:rPr>
              <a:t>				POZORNOSTI!</a:t>
            </a:r>
          </a:p>
          <a:p>
            <a:pPr marL="0" indent="0">
              <a:buNone/>
            </a:pPr>
            <a:endParaRPr lang="hr-HR" b="1" i="1" dirty="0"/>
          </a:p>
          <a:p>
            <a:pPr marL="0" indent="0">
              <a:buNone/>
            </a:pPr>
            <a:r>
              <a:rPr lang="hr-H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PRATITE NAS NA:</a:t>
            </a:r>
          </a:p>
          <a:p>
            <a:pPr marL="0" indent="0">
              <a:buNone/>
            </a:pPr>
            <a:r>
              <a:rPr lang="hr-HR" b="1" i="1" dirty="0">
                <a:hlinkClick r:id="rId2"/>
              </a:rPr>
              <a:t>www.strukturnifondovi.hr</a:t>
            </a:r>
            <a:endParaRPr lang="hr-HR" b="1" i="1" dirty="0"/>
          </a:p>
          <a:p>
            <a:pPr marL="0" indent="0">
              <a:buNone/>
            </a:pPr>
            <a:r>
              <a:rPr lang="hr-HR" b="1" i="1" dirty="0" smtClean="0">
                <a:hlinkClick r:id="rId3"/>
              </a:rPr>
              <a:t>www.esf.hr</a:t>
            </a:r>
            <a:endParaRPr lang="hr-HR" b="1" i="1" dirty="0" smtClean="0"/>
          </a:p>
          <a:p>
            <a:pPr marL="0" indent="0">
              <a:buNone/>
            </a:pPr>
            <a:r>
              <a:rPr lang="hr-HR" b="1" i="1" dirty="0" smtClean="0">
                <a:hlinkClick r:id="rId4"/>
              </a:rPr>
              <a:t>www.mrms.hr</a:t>
            </a:r>
            <a:endParaRPr lang="hr-HR" b="1" i="1" dirty="0" smtClean="0"/>
          </a:p>
          <a:p>
            <a:pPr marL="0" indent="0">
              <a:buNone/>
            </a:pPr>
            <a:endParaRPr lang="hr-HR" b="1" i="1" dirty="0"/>
          </a:p>
          <a:p>
            <a:pPr marL="0" indent="0">
              <a:buNone/>
            </a:pPr>
            <a:endParaRPr lang="hr-HR" dirty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1046" y="5301208"/>
            <a:ext cx="1532954" cy="1423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44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2901</TotalTime>
  <Words>411</Words>
  <Application>Microsoft Office PowerPoint</Application>
  <PresentationFormat>Prikaz na zaslonu (4:3)</PresentationFormat>
  <Paragraphs>46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7</vt:i4>
      </vt:variant>
    </vt:vector>
  </HeadingPairs>
  <TitlesOfParts>
    <vt:vector size="8" baseType="lpstr">
      <vt:lpstr>Office Theme</vt:lpstr>
      <vt:lpstr>LOKALNE INICIJATIVE ZA POTICANJE ZAPOŠLJAVANJA – FAZA III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</vt:vector>
  </TitlesOfParts>
  <Company>mrms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kdomjancic</dc:creator>
  <cp:lastModifiedBy>Ivana Šuman</cp:lastModifiedBy>
  <cp:revision>463</cp:revision>
  <dcterms:created xsi:type="dcterms:W3CDTF">2012-10-02T09:41:23Z</dcterms:created>
  <dcterms:modified xsi:type="dcterms:W3CDTF">2016-04-20T13:02:19Z</dcterms:modified>
</cp:coreProperties>
</file>