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18"/>
  </p:notesMasterIdLst>
  <p:handoutMasterIdLst>
    <p:handoutMasterId r:id="rId19"/>
  </p:handoutMasterIdLst>
  <p:sldIdLst>
    <p:sldId id="260" r:id="rId3"/>
    <p:sldId id="261" r:id="rId4"/>
    <p:sldId id="262" r:id="rId5"/>
    <p:sldId id="263" r:id="rId6"/>
    <p:sldId id="265" r:id="rId7"/>
    <p:sldId id="287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64" r:id="rId17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CBCB"/>
    <a:srgbClr val="002395"/>
    <a:srgbClr val="000E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Stil teme 1 - Isticanj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Srednji stil 4 - Isticanj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6645" autoAdjust="0"/>
  </p:normalViewPr>
  <p:slideViewPr>
    <p:cSldViewPr>
      <p:cViewPr varScale="1">
        <p:scale>
          <a:sx n="112" d="100"/>
          <a:sy n="112" d="100"/>
        </p:scale>
        <p:origin x="159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-169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25853B-2843-41C8-81F2-12DE856BF038}" type="datetimeFigureOut">
              <a:rPr lang="hr-HR" smtClean="0"/>
              <a:t>19.4.2016.</a:t>
            </a:fld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D9B798-15B9-4BB6-BCC4-A964688F19D7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4441983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466421-239C-47BF-9D0C-5DDC3B7F8405}" type="datetimeFigureOut">
              <a:rPr lang="hr-HR" smtClean="0"/>
              <a:t>19.4.2016.</a:t>
            </a:fld>
            <a:endParaRPr lang="hr-H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74FF4-5FD1-43A8-8F15-5E286357225C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24624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30623"/>
          </a:xfrm>
        </p:spPr>
        <p:txBody>
          <a:bodyPr/>
          <a:lstStyle>
            <a:lvl1pPr>
              <a:defRPr b="1">
                <a:solidFill>
                  <a:srgbClr val="00239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55315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83148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16832"/>
            <a:ext cx="2057400" cy="4209331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16832"/>
            <a:ext cx="6019800" cy="42093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554504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30623"/>
          </a:xfrm>
        </p:spPr>
        <p:txBody>
          <a:bodyPr/>
          <a:lstStyle>
            <a:lvl1pPr>
              <a:defRPr b="1">
                <a:solidFill>
                  <a:srgbClr val="00239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5113064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941100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528172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4038600" cy="42093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4038600" cy="42093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6888256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91683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64905"/>
            <a:ext cx="4040188" cy="3561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191683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64905"/>
            <a:ext cx="4041775" cy="3561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6063965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135845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40504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916832"/>
            <a:ext cx="5111750" cy="420933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140968"/>
            <a:ext cx="3008313" cy="298519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1773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502439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916831"/>
            <a:ext cx="5486400" cy="28107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18945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298821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16832"/>
            <a:ext cx="2057400" cy="4209331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16832"/>
            <a:ext cx="6019800" cy="42093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6398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550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4038600" cy="42093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4038600" cy="42093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36372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91683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64905"/>
            <a:ext cx="4040188" cy="3561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191683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64905"/>
            <a:ext cx="4041775" cy="3561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40738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42941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862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916832"/>
            <a:ext cx="5111750" cy="420933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140968"/>
            <a:ext cx="3008313" cy="298519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963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916831"/>
            <a:ext cx="5486400" cy="28107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9055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1663799"/>
            <a:ext cx="9144000" cy="5194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5" b="24276"/>
          <a:stretch/>
        </p:blipFill>
        <p:spPr>
          <a:xfrm>
            <a:off x="-2" y="1"/>
            <a:ext cx="9148427" cy="1196752"/>
          </a:xfrm>
          <a:prstGeom prst="rect">
            <a:avLst/>
          </a:prstGeom>
        </p:spPr>
      </p:pic>
      <p:sp>
        <p:nvSpPr>
          <p:cNvPr id="5" name="Pravokutnik 4"/>
          <p:cNvSpPr/>
          <p:nvPr userDrawn="1"/>
        </p:nvSpPr>
        <p:spPr>
          <a:xfrm>
            <a:off x="1043608" y="1412775"/>
            <a:ext cx="198165" cy="4528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 vert="horz" lIns="91440" tIns="45720" rIns="91440" bIns="45720" rtlCol="0" anchor="b" anchorCtr="1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pic>
        <p:nvPicPr>
          <p:cNvPr id="15" name="Slika 14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852" y="6276989"/>
            <a:ext cx="1152128" cy="378844"/>
          </a:xfrm>
          <a:prstGeom prst="rect">
            <a:avLst/>
          </a:prstGeom>
        </p:spPr>
      </p:pic>
      <p:pic>
        <p:nvPicPr>
          <p:cNvPr id="16" name="Slika 15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37" y="6240079"/>
            <a:ext cx="426831" cy="285265"/>
          </a:xfrm>
          <a:prstGeom prst="rect">
            <a:avLst/>
          </a:prstGeom>
        </p:spPr>
      </p:pic>
      <p:sp>
        <p:nvSpPr>
          <p:cNvPr id="17" name="TekstniOkvir 16"/>
          <p:cNvSpPr txBox="1"/>
          <p:nvPr userDrawn="1"/>
        </p:nvSpPr>
        <p:spPr>
          <a:xfrm>
            <a:off x="5261004" y="6486117"/>
            <a:ext cx="101360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dirty="0" smtClean="0">
                <a:solidFill>
                  <a:srgbClr val="00148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EUROPSKA UNIJA</a:t>
            </a:r>
            <a:endParaRPr lang="hr-HR" sz="500" dirty="0">
              <a:solidFill>
                <a:srgbClr val="00148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TekstniOkvir 18"/>
          <p:cNvSpPr txBox="1"/>
          <p:nvPr userDrawn="1"/>
        </p:nvSpPr>
        <p:spPr>
          <a:xfrm>
            <a:off x="5188996" y="6572091"/>
            <a:ext cx="108012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dirty="0" smtClean="0">
                <a:solidFill>
                  <a:srgbClr val="00148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„Zajedno do fondova EU“</a:t>
            </a:r>
          </a:p>
        </p:txBody>
      </p:sp>
      <p:pic>
        <p:nvPicPr>
          <p:cNvPr id="20" name="Slika 19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6165304"/>
            <a:ext cx="522311" cy="547859"/>
          </a:xfrm>
          <a:prstGeom prst="rect">
            <a:avLst/>
          </a:prstGeom>
        </p:spPr>
      </p:pic>
      <p:sp>
        <p:nvSpPr>
          <p:cNvPr id="22" name="Pravokutnik 21"/>
          <p:cNvSpPr/>
          <p:nvPr userDrawn="1"/>
        </p:nvSpPr>
        <p:spPr>
          <a:xfrm>
            <a:off x="323528" y="188640"/>
            <a:ext cx="1323218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21" name="Slika 20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3273"/>
            <a:ext cx="1296144" cy="135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664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39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39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39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39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39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1663799"/>
            <a:ext cx="9144000" cy="600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5" b="24276"/>
          <a:stretch/>
        </p:blipFill>
        <p:spPr>
          <a:xfrm>
            <a:off x="-2" y="1"/>
            <a:ext cx="9148427" cy="1196752"/>
          </a:xfrm>
          <a:prstGeom prst="rect">
            <a:avLst/>
          </a:prstGeom>
        </p:spPr>
      </p:pic>
      <p:sp>
        <p:nvSpPr>
          <p:cNvPr id="5" name="Pravokutnik 4"/>
          <p:cNvSpPr/>
          <p:nvPr userDrawn="1"/>
        </p:nvSpPr>
        <p:spPr>
          <a:xfrm>
            <a:off x="1043608" y="1412775"/>
            <a:ext cx="198165" cy="4528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282154"/>
          </a:xfrm>
          <a:prstGeom prst="rect">
            <a:avLst/>
          </a:prstGeom>
        </p:spPr>
        <p:txBody>
          <a:bodyPr vert="horz" lIns="91440" tIns="45720" rIns="91440" bIns="45720" rtlCol="0" anchor="b" anchorCtr="1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pic>
        <p:nvPicPr>
          <p:cNvPr id="15" name="Slika 14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932" y="6276989"/>
            <a:ext cx="1152128" cy="378844"/>
          </a:xfrm>
          <a:prstGeom prst="rect">
            <a:avLst/>
          </a:prstGeom>
        </p:spPr>
      </p:pic>
      <p:pic>
        <p:nvPicPr>
          <p:cNvPr id="16" name="Slika 15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317" y="6299527"/>
            <a:ext cx="426831" cy="285265"/>
          </a:xfrm>
          <a:prstGeom prst="rect">
            <a:avLst/>
          </a:prstGeom>
        </p:spPr>
      </p:pic>
      <p:sp>
        <p:nvSpPr>
          <p:cNvPr id="17" name="TekstniOkvir 16"/>
          <p:cNvSpPr txBox="1"/>
          <p:nvPr userDrawn="1"/>
        </p:nvSpPr>
        <p:spPr>
          <a:xfrm>
            <a:off x="5981084" y="6558125"/>
            <a:ext cx="101360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dirty="0" smtClean="0">
                <a:solidFill>
                  <a:srgbClr val="00148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EUROPSKA UNIJA</a:t>
            </a:r>
            <a:endParaRPr lang="hr-HR" sz="500" dirty="0">
              <a:solidFill>
                <a:srgbClr val="00148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8" name="Slika 17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852" y="6374285"/>
            <a:ext cx="1193060" cy="281548"/>
          </a:xfrm>
          <a:prstGeom prst="rect">
            <a:avLst/>
          </a:prstGeom>
        </p:spPr>
      </p:pic>
      <p:sp>
        <p:nvSpPr>
          <p:cNvPr id="19" name="TekstniOkvir 18"/>
          <p:cNvSpPr txBox="1"/>
          <p:nvPr userDrawn="1"/>
        </p:nvSpPr>
        <p:spPr>
          <a:xfrm>
            <a:off x="5909076" y="6644099"/>
            <a:ext cx="108012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500" dirty="0" smtClean="0">
                <a:solidFill>
                  <a:srgbClr val="00148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„Zajedno do fondova EU“</a:t>
            </a:r>
          </a:p>
        </p:txBody>
      </p:sp>
      <p:pic>
        <p:nvPicPr>
          <p:cNvPr id="20" name="Slika 19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192482"/>
            <a:ext cx="522311" cy="547859"/>
          </a:xfrm>
          <a:prstGeom prst="rect">
            <a:avLst/>
          </a:prstGeom>
        </p:spPr>
      </p:pic>
      <p:sp>
        <p:nvSpPr>
          <p:cNvPr id="22" name="Pravokutnik 21"/>
          <p:cNvSpPr/>
          <p:nvPr userDrawn="1"/>
        </p:nvSpPr>
        <p:spPr>
          <a:xfrm>
            <a:off x="323528" y="188640"/>
            <a:ext cx="1323218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prstClr val="white"/>
              </a:solidFill>
            </a:endParaRPr>
          </a:p>
        </p:txBody>
      </p:sp>
      <p:pic>
        <p:nvPicPr>
          <p:cNvPr id="21" name="Slika 20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3273"/>
            <a:ext cx="1296144" cy="135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089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39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39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39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39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39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iva.rasic@udruge.vlada.hr" TargetMode="External"/><Relationship Id="rId2" Type="http://schemas.openxmlformats.org/officeDocument/2006/relationships/hyperlink" Target="http://udruge.vlada.hr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udruge.gov.hr/vijesti/izvjesce-o-savjetovanju-o-prioritetima-financiranja-iz-strukturnih-fondova-u-programskom-razdoblju-2014-2020-za-sektor-civilnog-drustva/2369" TargetMode="External"/><Relationship Id="rId2" Type="http://schemas.openxmlformats.org/officeDocument/2006/relationships/hyperlink" Target="https://udruge.gov.hr/vijesti/izabrani-predstavnici-organizacija-civilnoga-drustva-u-tematske-radne-skupine-za-pripremu-programskih-dokumenata-za-strukturne-i-kohezijski-fond/1967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udruge.gov.hr/vijesti/odrzane-konzultacije-o-natjecajima-za-ocd-u-okviru-europskog-socijalnog-fonda/2853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esavjetovanja.gov.hr/ECon/MainScreen?entityId=226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savjetovanja.gov.hr/ECon/EconReport?entityId=2261" TargetMode="External"/><Relationship Id="rId2" Type="http://schemas.openxmlformats.org/officeDocument/2006/relationships/hyperlink" Target="https://esavjetovanja.gov.hr/ECon/MainScreen?entityId=2260" TargetMode="Externa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/>
          </p:nvPr>
        </p:nvSpPr>
        <p:spPr>
          <a:xfrm>
            <a:off x="719572" y="1628800"/>
            <a:ext cx="7704856" cy="244827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ESF POZIVI ZA DODJELU BESPOVRATNIH SREDSTAVA ZA ORGANIZACIJE CIVILNOGA DRUŠTVA</a:t>
            </a:r>
            <a:endParaRPr lang="hr-H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kstniOkvir 2"/>
          <p:cNvSpPr txBox="1"/>
          <p:nvPr/>
        </p:nvSpPr>
        <p:spPr>
          <a:xfrm>
            <a:off x="2549972" y="4797152"/>
            <a:ext cx="4044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Ured za udruge Vlade Republike Hrvatske</a:t>
            </a:r>
            <a:endParaRPr lang="hr-H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38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908720"/>
            <a:ext cx="6624735" cy="1152128"/>
          </a:xfrm>
        </p:spPr>
        <p:txBody>
          <a:bodyPr>
            <a:noAutofit/>
          </a:bodyPr>
          <a:lstStyle/>
          <a:p>
            <a:r>
              <a:rPr lang="hr-HR" sz="2000" dirty="0"/>
              <a:t>Jačanje kapaciteta OCD-a za provedbu tretmana u okviru izvršavanja kaznenopravnih sankcija te provedbu </a:t>
            </a:r>
            <a:r>
              <a:rPr lang="hr-HR" sz="2000" dirty="0" err="1"/>
              <a:t>postpenalnog</a:t>
            </a:r>
            <a:r>
              <a:rPr lang="hr-HR" sz="2000" dirty="0"/>
              <a:t> prihvata i resocijalizacije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6568262"/>
              </p:ext>
            </p:extLst>
          </p:nvPr>
        </p:nvGraphicFramePr>
        <p:xfrm>
          <a:off x="323528" y="1974850"/>
          <a:ext cx="8352927" cy="56306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4095"/>
                <a:gridCol w="2780805"/>
                <a:gridCol w="2081804"/>
                <a:gridCol w="845359"/>
                <a:gridCol w="1170864"/>
              </a:tblGrid>
              <a:tr h="4598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Ciljevi </a:t>
                      </a: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Poziva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Kratki opis prihvatljivih aktivnosti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Prihvatljivi </a:t>
                      </a: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korisnici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Iznos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Min./</a:t>
                      </a:r>
                      <a:r>
                        <a:rPr lang="hr-HR" sz="1100" b="1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</a:t>
                      </a: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17071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Opći cilj: stvaranje uvjeta za učinkovitiju resocijalizaciju i reintegraciju počinitelja kaznenih djela u društvenu zajednicu. </a:t>
                      </a:r>
                      <a:endParaRPr lang="en-US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Specifični </a:t>
                      </a: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ciljevi: 1. Unaprijediti suradnju OCD-a, zatvorskog sustava i sustava socijalne skrbi u provedbi tretmana u okviru izvršavanja kaznenopravnih sankcija te politika </a:t>
                      </a:r>
                      <a:r>
                        <a:rPr lang="hr-HR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postpenalnog</a:t>
                      </a: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prihvata i resocijalizacije;</a:t>
                      </a:r>
                      <a:b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Unaprijediti kapacitete OCD-a za osmišljavanje i razvoj usluga </a:t>
                      </a:r>
                      <a:r>
                        <a:rPr lang="hr-HR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postpenalnog</a:t>
                      </a: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prihvata, strukturiranih programa obrazovanja i resocijalizacije maloljetnih i punoljetnih počinitelja kaznenih djela.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Aktivnosti koje doprinose ostvarivanju ciljeva operacije, poput: jačanje kapaciteta OCD-a za provođenje terapijskog rada sa zatvorenicima temeljenih na pristupima usmjerenim na obitelj (</a:t>
                      </a:r>
                      <a:r>
                        <a:rPr lang="hr-HR" sz="1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eng</a:t>
                      </a: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hr-HR" sz="1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family-focused</a:t>
                      </a: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r-HR" sz="1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approaches</a:t>
                      </a: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), </a:t>
                      </a:r>
                      <a:r>
                        <a:rPr lang="hr-HR" sz="1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višeagencijski</a:t>
                      </a: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pristup (</a:t>
                      </a:r>
                      <a:r>
                        <a:rPr lang="hr-HR" sz="1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eng</a:t>
                      </a: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hr-HR" sz="1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inter-agency</a:t>
                      </a: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r-HR" sz="1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approaches</a:t>
                      </a: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), sveobuhvatni programi uključivanja zatvorenika u zajednicu usmjereni na zajednicu (</a:t>
                      </a:r>
                      <a:r>
                        <a:rPr lang="hr-HR" sz="1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eng</a:t>
                      </a: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hr-HR" sz="1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community</a:t>
                      </a: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</a:t>
                      </a:r>
                      <a:r>
                        <a:rPr lang="hr-HR" sz="1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based</a:t>
                      </a: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r-HR" sz="1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comprehensive</a:t>
                      </a: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r-HR" sz="1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prisoner</a:t>
                      </a: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r-HR" sz="1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reentry</a:t>
                      </a: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r-HR" sz="1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programs</a:t>
                      </a: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); uspostava i organiziranje grupa samopomoći; radionice i informiranja o mogućnostima školovanja, zapošljavanja i ostvarivanja različitih socijalnih prava za vrijeme i nakon odsluženja sankcije; programi obuke za dokvalifikaciju i prekvalifikaciju; organiziranje različitih tečajeva i strukovne izobrazbe za zatvorenike - liječene ovisnike; osnivanje stambenih zajednica za bivše zatvorenike; podrška OCD-ima u razvoju novih </a:t>
                      </a:r>
                      <a:r>
                        <a:rPr lang="hr-HR" sz="1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postpenalnih</a:t>
                      </a: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programa za povratnike s odsluženja kazne; individualni i grupni rad s povratnicima s odsluženja kazne i njihovim obiteljima; pružanje usluga pravne pomoći; organiziranje rada terapijskih zajednica; provođenje edukacije stručnjaka OCD-a koji sudjeluju u provedbi </a:t>
                      </a:r>
                      <a:r>
                        <a:rPr lang="hr-HR" sz="1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postpenalnih</a:t>
                      </a: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r-HR" sz="1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usluga…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Organizacije civilnog društva aktivne u području pružanja usluga od općeg interesa (razvoj volonterstva; odgoj i obrazovanje; zdravstvene usluge, socijalna skrb; zaštita okoliša; borba protiv korupcije; suzbijanje diskriminacije; razvoj filantropije); javne ustanove; jedinice lokalne i područne (regionalne) samouprave.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27.000.000,00 kn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500.000-1.200.000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20523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692696"/>
            <a:ext cx="6624735" cy="1282154"/>
          </a:xfrm>
        </p:spPr>
        <p:txBody>
          <a:bodyPr>
            <a:noAutofit/>
          </a:bodyPr>
          <a:lstStyle/>
          <a:p>
            <a:r>
              <a:rPr lang="hr-HR" sz="2000" dirty="0"/>
              <a:t>Suradnja organizacija civilnog društva i lokalnih vlasti za participativno upravljanje proračunskim procesima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323528" y="1974850"/>
          <a:ext cx="8352927" cy="50381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4095"/>
                <a:gridCol w="2780805"/>
                <a:gridCol w="2009796"/>
                <a:gridCol w="1080120"/>
                <a:gridCol w="1008111"/>
              </a:tblGrid>
              <a:tr h="3740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Ciljevi </a:t>
                      </a: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Poziva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Kratki opis prihvatljivih aktivnosti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Prihvatljivi </a:t>
                      </a: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korisnici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Iznos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Min./</a:t>
                      </a:r>
                      <a:r>
                        <a:rPr lang="hr-HR" sz="1100" b="1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</a:t>
                      </a: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6078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Opći cilj: unaprijediti sudjelovanje građana u donošenju odluka na lokalnim razinama. Specifični ciljevi: 1. osnažiti stručne, analitičke i zagovaračke kapacitete organizacija civilnog društva za pružanje učinkovite potpore građanima u donošenju odluka na lokalnim razinama; 2. unaprijediti suradnju organizacija civilnog društva i lokalnih tijela javne vlasti za participativno upravljanje proračunskim procesima; 3. povećati sudjelovanje građana u određivanju prioriteta za raspolaganje proračunima na lokalnim razinama.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Aktivnosti koje pridonose ostvarivanju cilja operacije, poput: razvijanje i provedba programa mentorstva za lokalne OCD-e za njihovo aktivno i učinkovito uključivanje u procese donošenja odluka i mobiliziranja građana za participativno odlučivanje; razvijanje i provedba edukativnih programa usmjerenih predstavnicima lokalnih vlasti i organizacijama civilnoga društva za participativno odlučivanje; organiziranje vođenih sastanaka građana i predstavnika lokalnih vlasti radi dogovora oko prioriteta u planiranju lokalnih proračuna; razvijanje inovativnih alata, uključujući informacijske tehnologije, za transparentno i učinkovito sudjelovanje građana u izradi proračuna; prijenos primjera dobre prakse participativnog budžetiranja; unaprjeđenje javne svijesti o koristima participativnog odlučivanja.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Organizacije civilnog društva aktivne u području pružanja usluga od općeg interesa (razvoj volonterstva; odgoj i obrazovanje; zdravstvene usluge, socijalna skrb; zaštita okoliša; borba protiv korupcije; suzbijanje diskriminacije; razvoj filantropije); javne ustanove; jedinice lokalne i područne (regionalne) samouprave.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27.000.000,00 kn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500.000-1.000.000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02858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692696"/>
            <a:ext cx="6624735" cy="1282154"/>
          </a:xfrm>
        </p:spPr>
        <p:txBody>
          <a:bodyPr>
            <a:noAutofit/>
          </a:bodyPr>
          <a:lstStyle/>
          <a:p>
            <a:r>
              <a:rPr lang="pl-PL" sz="2000" dirty="0"/>
              <a:t>Podrška programima OCD-a za praćenje postupaka javne nabave na lokalnoj razini - faza I</a:t>
            </a:r>
            <a:endParaRPr lang="hr-HR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251520" y="2564904"/>
          <a:ext cx="8568952" cy="2750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218"/>
                <a:gridCol w="2852723"/>
                <a:gridCol w="1971763"/>
                <a:gridCol w="1152128"/>
                <a:gridCol w="1080120"/>
              </a:tblGrid>
              <a:tr h="2845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Ciljevi </a:t>
                      </a: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Poziva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Kratki opis prihvatljivih aktivnosti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Prihvatljivi </a:t>
                      </a: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korisnici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Iznos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Min./</a:t>
                      </a:r>
                      <a:r>
                        <a:rPr lang="hr-HR" sz="1100" b="1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</a:t>
                      </a: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6578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Opći cilj: unaprijediti transparentnost trošenja sredstava iz javnih izvora na lokanim razinama. Specifični cilj je unaprijediti kapacitete organizacija civilnoga društva za praćenje postupaka javne nabave na lokalnoj razini.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Aktivnosti koje pridonose ostvarivanju cilja operacije, poput:  edukacije lokalnih OCD-a i predstavnika medija o postupcima javne nabave i uočavanju nepravilnosti u postupcima javne nabave; jačanje kapaciteta lokalnih OCD-a za  praćenje transparentnosti postupaka javne nabave i aktivniju suradnju sa službenicima koji provode postupke javne nabave na lokalnoj razini; izrada inovativnih alata u borbi protiv korupcije u javnoj nabavi.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Organizacije civilnog društva aktivne u području pružanja usluga od općeg interesa (razvoj volonterstva; odgoj i obrazovanje; zdravstvene usluge, socijalna skrb; zaštita okoliša; borba protiv korupcije; suzbijanje diskriminacije; razvoj filantropije); javne ustanove; jedinice lokalne i područne (regionalne) samouprave.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27.000.000,00 kn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400.000-1.000.000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79954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1556410"/>
            <a:ext cx="6624735" cy="850106"/>
          </a:xfrm>
        </p:spPr>
        <p:txBody>
          <a:bodyPr>
            <a:noAutofit/>
          </a:bodyPr>
          <a:lstStyle/>
          <a:p>
            <a:r>
              <a:rPr lang="hr-HR" sz="1800" dirty="0"/>
              <a:t>Podrška partnerskim inovativnim projektima civilnog, javnog i poslovnog sektora za ponovno korištenje otvorenih javnih podataka  i razvoj  ICT/mobilnih aplikacija za kvalitetnije sudjelovanje građana u lokalnom odlučivanju- faza I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323528" y="2420888"/>
          <a:ext cx="8568952" cy="3614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218"/>
                <a:gridCol w="2852723"/>
                <a:gridCol w="2043771"/>
                <a:gridCol w="1152128"/>
                <a:gridCol w="1008112"/>
              </a:tblGrid>
              <a:tr h="3739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Ciljevi </a:t>
                      </a: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Poziva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Kratki opis prihvatljivih aktivnosti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Prihvatljivi </a:t>
                      </a: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korisnici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Iznos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Min./</a:t>
                      </a:r>
                      <a:r>
                        <a:rPr lang="hr-HR" sz="1100" b="1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</a:t>
                      </a: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4048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Opći cilj: unaprijediti pristup građana javnim podacima i povećati razinu sudjelovanja građana u lokalnom odlučivanju. Specifični ciljevi: 1. unaprijediti transparentnost javne uprave; 2. unaprijediti kapacitete OCD-a za korištenje otvorenih javnih podataka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Aktivnosti koje pridonose ostvarivanju cilja operacije, poput: inovativno ponovno korištenje podataka iz javnog sektora (skupljenih, proizvedenih, reproduciranih i distribuiranih od strane javnog sektora u mnogim područjima djelovanja, kao što su informacije vezane uz društvene, gospodarske, zemljopisne, vremenske, turističke, poslovne, autorske i obrazovne informacije) za poboljšanje postojećih ili isporučivanje novih javnih usluga (uključujući mogućnosti za ponovnu uporabu dokumenata od strane i za osobe s invaliditetom i drugih skupina u riziku od siromaštva i socijalne isključenosti); razvoj IKT/mobilnih aplikacija za </a:t>
                      </a:r>
                      <a:r>
                        <a:rPr lang="hr-HR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razvoj </a:t>
                      </a: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novih javnih usluga i uključivanje građana u procese odlučivanja.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Organizacije civilnog društva aktivne u području pružanja usluga od općeg interesa (razvoj volonterstva; odgoj i obrazovanje; zdravstvene usluge, socijalna skrb; zaštita okoliša; borba protiv korupcije; suzbijanje diskriminacije; razvoj filantropije); javne ustanove; jedinice lokalne i područne (regionalne) samouprave.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27.000.000,00 kn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750.000-1.700.000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18542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1124744"/>
            <a:ext cx="6624735" cy="850106"/>
          </a:xfrm>
        </p:spPr>
        <p:txBody>
          <a:bodyPr>
            <a:noAutofit/>
          </a:bodyPr>
          <a:lstStyle/>
          <a:p>
            <a:r>
              <a:rPr lang="hr-HR" sz="1800" dirty="0"/>
              <a:t>Prostori sudjelovanja- razvoj programa revitalizacije prostora u javnom vlasništvu kroz partnerstvo </a:t>
            </a:r>
            <a:r>
              <a:rPr lang="hr-HR" sz="1800" dirty="0" err="1"/>
              <a:t>OCDa</a:t>
            </a:r>
            <a:r>
              <a:rPr lang="hr-HR" sz="1800" dirty="0"/>
              <a:t> </a:t>
            </a:r>
            <a:r>
              <a:rPr lang="hr-HR" sz="1800" dirty="0" smtClean="0"/>
              <a:t>i </a:t>
            </a:r>
            <a:r>
              <a:rPr lang="hr-HR" sz="1800" dirty="0"/>
              <a:t>lokalne zajednice- faza I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323528" y="1974851"/>
          <a:ext cx="8568952" cy="38039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218"/>
                <a:gridCol w="2852723"/>
                <a:gridCol w="2043771"/>
                <a:gridCol w="1224136"/>
                <a:gridCol w="936104"/>
              </a:tblGrid>
              <a:tr h="3740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Ciljevi </a:t>
                      </a: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Poziva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Kratki opis prihvatljivih aktivnosti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Prihvatljivi korisnici 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Iznos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Min./</a:t>
                      </a:r>
                      <a:r>
                        <a:rPr lang="hr-HR" sz="1100" b="1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</a:t>
                      </a: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2992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Opći cilj: Povećati lepezu usluga OCD-a od općeg interesa za građane. Specifični ciljevi: 1. unaprijediti suradnju OCD-a i lokalne zajednice u korištenju javnih prostora; 2. povećati iskorištenost javnih prostora za društveni i kulturni život u gradovima kroz civilno-javna partnerstva i međusektorsku suradnju; 3. unaprijediti kapacitete OCD-a za razvoj vođen zajednicom.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Aktivnosti koje pridonose ostvarivanju ciljeva operacije, poput: razvoj programa (društveno) kulturnih centara, odnosno programa OCD-a koji doprinose razvoju zajednice (djelujući kao društveni centri u zajednici) u prostorima u javnom vlasništvu; provedba programa organizacija civilnog društva koji se provode u prostorima u javnom vlasništvu; mali adaptacijski zahvati, odnosno uređenje prostora u javnom vlasništvu za organiziranje aktivnosti OCD-a.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Organizacije civilnog društva aktivne u području pružanja usluga od općeg interesa (razvoj volonterstva; odgoj i obrazovanje; zdravstvene usluge, socijalna skrb; zaštita okoliša; borba protiv korupcije; suzbijanje diskriminacije; razvoj filantropije); javne ustanove; jedinice lokalne i područne (regionalne) samouprave.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19.000.000,00 kn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700.000-1.000.000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280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2065" y="1426766"/>
            <a:ext cx="6624735" cy="1282154"/>
          </a:xfrm>
        </p:spPr>
        <p:txBody>
          <a:bodyPr>
            <a:normAutofit fontScale="90000"/>
          </a:bodyPr>
          <a:lstStyle/>
          <a:p>
            <a:r>
              <a:rPr lang="pl-PL" b="1" dirty="0"/>
              <a:t>Za dodatne informacije pratiti </a:t>
            </a:r>
            <a:r>
              <a:rPr lang="pl-PL" b="1" dirty="0">
                <a:hlinkClick r:id="rId2"/>
              </a:rPr>
              <a:t>http://udruge.vlada.hr  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123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>
                <a:solidFill>
                  <a:schemeClr val="tx1"/>
                </a:solidFill>
              </a:rPr>
              <a:t>Iva Rašić</a:t>
            </a:r>
            <a:endParaRPr lang="hr-HR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2000" dirty="0" err="1" smtClean="0">
                <a:solidFill>
                  <a:schemeClr val="tx1"/>
                </a:solidFill>
              </a:rPr>
              <a:t>Viša</a:t>
            </a:r>
            <a:r>
              <a:rPr lang="en-GB" sz="2000" dirty="0" smtClean="0">
                <a:solidFill>
                  <a:schemeClr val="tx1"/>
                </a:solidFill>
              </a:rPr>
              <a:t> </a:t>
            </a:r>
            <a:r>
              <a:rPr lang="en-GB" sz="2000" dirty="0" err="1" smtClean="0">
                <a:solidFill>
                  <a:schemeClr val="tx1"/>
                </a:solidFill>
              </a:rPr>
              <a:t>stručna</a:t>
            </a:r>
            <a:r>
              <a:rPr lang="en-GB" sz="2000" dirty="0" smtClean="0">
                <a:solidFill>
                  <a:schemeClr val="tx1"/>
                </a:solidFill>
              </a:rPr>
              <a:t> </a:t>
            </a:r>
            <a:r>
              <a:rPr lang="en-GB" sz="2000" dirty="0" err="1" smtClean="0">
                <a:solidFill>
                  <a:schemeClr val="tx1"/>
                </a:solidFill>
              </a:rPr>
              <a:t>savjetnica</a:t>
            </a:r>
            <a:endParaRPr lang="hr-HR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hr-HR" sz="2000" dirty="0">
                <a:solidFill>
                  <a:schemeClr val="tx1"/>
                </a:solidFill>
              </a:rPr>
              <a:t> </a:t>
            </a:r>
          </a:p>
          <a:p>
            <a:pPr marL="0" indent="0">
              <a:buNone/>
            </a:pPr>
            <a:r>
              <a:rPr lang="hr-HR" sz="2000" dirty="0">
                <a:solidFill>
                  <a:schemeClr val="tx1"/>
                </a:solidFill>
              </a:rPr>
              <a:t>Ured za udruge Vlade Republike Hrvatske</a:t>
            </a:r>
          </a:p>
          <a:p>
            <a:pPr marL="0" indent="0">
              <a:buNone/>
            </a:pPr>
            <a:r>
              <a:rPr lang="hr-HR" sz="2000" dirty="0">
                <a:solidFill>
                  <a:schemeClr val="tx1"/>
                </a:solidFill>
              </a:rPr>
              <a:t>Odjel za strateško planiranje, programiranje i informiranje</a:t>
            </a:r>
          </a:p>
          <a:p>
            <a:pPr marL="0" indent="0">
              <a:buNone/>
            </a:pPr>
            <a:r>
              <a:rPr lang="hr-HR" sz="2000" dirty="0">
                <a:solidFill>
                  <a:schemeClr val="tx1"/>
                </a:solidFill>
              </a:rPr>
              <a:t>Opatička 4, Zagreb</a:t>
            </a:r>
          </a:p>
          <a:p>
            <a:pPr marL="0" indent="0">
              <a:buNone/>
            </a:pPr>
            <a:r>
              <a:rPr lang="hr-HR" sz="2000" dirty="0" err="1">
                <a:solidFill>
                  <a:schemeClr val="tx1"/>
                </a:solidFill>
              </a:rPr>
              <a:t>tel</a:t>
            </a:r>
            <a:r>
              <a:rPr lang="hr-HR" sz="2000" dirty="0">
                <a:solidFill>
                  <a:schemeClr val="tx1"/>
                </a:solidFill>
              </a:rPr>
              <a:t>: +385 1 4599 </a:t>
            </a:r>
            <a:r>
              <a:rPr lang="hr-HR" sz="2000" dirty="0" smtClean="0">
                <a:solidFill>
                  <a:schemeClr val="tx1"/>
                </a:solidFill>
              </a:rPr>
              <a:t>82</a:t>
            </a:r>
            <a:r>
              <a:rPr lang="en-GB" sz="2000" dirty="0" smtClean="0">
                <a:solidFill>
                  <a:schemeClr val="tx1"/>
                </a:solidFill>
              </a:rPr>
              <a:t>4</a:t>
            </a:r>
            <a:r>
              <a:rPr lang="hr-HR" sz="2000" dirty="0">
                <a:solidFill>
                  <a:schemeClr val="tx1"/>
                </a:solidFill>
              </a:rPr>
              <a:t/>
            </a:r>
            <a:br>
              <a:rPr lang="hr-HR" sz="2000" dirty="0">
                <a:solidFill>
                  <a:schemeClr val="tx1"/>
                </a:solidFill>
              </a:rPr>
            </a:br>
            <a:r>
              <a:rPr lang="hr-HR" sz="2000" dirty="0" smtClean="0">
                <a:solidFill>
                  <a:schemeClr val="tx1"/>
                </a:solidFill>
              </a:rPr>
              <a:t>faks: </a:t>
            </a:r>
            <a:r>
              <a:rPr lang="hr-HR" sz="2000" dirty="0">
                <a:solidFill>
                  <a:schemeClr val="tx1"/>
                </a:solidFill>
              </a:rPr>
              <a:t>+385 1 4599 811</a:t>
            </a:r>
            <a:br>
              <a:rPr lang="hr-HR" sz="2000" dirty="0">
                <a:solidFill>
                  <a:schemeClr val="tx1"/>
                </a:solidFill>
              </a:rPr>
            </a:br>
            <a:r>
              <a:rPr lang="hr-HR" sz="2000" dirty="0" smtClean="0">
                <a:solidFill>
                  <a:schemeClr val="tx1"/>
                </a:solidFill>
              </a:rPr>
              <a:t>e-pošta:</a:t>
            </a:r>
            <a:r>
              <a:rPr lang="en-GB" sz="2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  <a:hlinkClick r:id="rId3"/>
              </a:rPr>
              <a:t>iva.rasic@udruge.vlada.hr</a:t>
            </a:r>
            <a:r>
              <a:rPr lang="en-GB" sz="2000" dirty="0" smtClean="0">
                <a:solidFill>
                  <a:schemeClr val="tx1"/>
                </a:solidFill>
              </a:rPr>
              <a:t>  </a:t>
            </a:r>
            <a:endParaRPr lang="hr-HR" sz="2000" b="1" dirty="0"/>
          </a:p>
        </p:txBody>
      </p:sp>
    </p:spTree>
    <p:extLst>
      <p:ext uri="{BB962C8B-B14F-4D97-AF65-F5344CB8AC3E}">
        <p14:creationId xmlns:p14="http://schemas.microsoft.com/office/powerpoint/2010/main" val="151071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4045"/>
            <a:ext cx="8229600" cy="33452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sz="2000" dirty="0" smtClean="0">
                <a:solidFill>
                  <a:schemeClr val="tx1"/>
                </a:solidFill>
              </a:rPr>
              <a:t>Posredničko tijelo </a:t>
            </a:r>
            <a:r>
              <a:rPr lang="hr-HR" sz="2000" dirty="0">
                <a:solidFill>
                  <a:schemeClr val="tx1"/>
                </a:solidFill>
              </a:rPr>
              <a:t>razine 1 </a:t>
            </a:r>
            <a:r>
              <a:rPr lang="hr-HR" sz="2000" dirty="0" smtClean="0">
                <a:solidFill>
                  <a:schemeClr val="tx1"/>
                </a:solidFill>
              </a:rPr>
              <a:t>za Prioritetnu </a:t>
            </a:r>
            <a:r>
              <a:rPr lang="hr-HR" sz="2000" dirty="0">
                <a:solidFill>
                  <a:schemeClr val="tx1"/>
                </a:solidFill>
              </a:rPr>
              <a:t>os </a:t>
            </a:r>
            <a:r>
              <a:rPr lang="hr-HR" sz="2000" b="1" dirty="0">
                <a:solidFill>
                  <a:schemeClr val="tx1"/>
                </a:solidFill>
              </a:rPr>
              <a:t>“4. DOBRO UPRAVLJANJE</a:t>
            </a:r>
            <a:r>
              <a:rPr lang="hr-HR" sz="2000" b="1" dirty="0" smtClean="0">
                <a:solidFill>
                  <a:schemeClr val="tx1"/>
                </a:solidFill>
              </a:rPr>
              <a:t>”</a:t>
            </a:r>
            <a:endParaRPr lang="hr-HR" sz="20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hr-HR" sz="2000" b="1" dirty="0" smtClean="0">
                <a:solidFill>
                  <a:schemeClr val="tx1"/>
                </a:solidFill>
              </a:rPr>
              <a:t>Investicijski </a:t>
            </a:r>
            <a:r>
              <a:rPr lang="hr-HR" sz="2000" b="1" dirty="0">
                <a:solidFill>
                  <a:schemeClr val="tx1"/>
                </a:solidFill>
              </a:rPr>
              <a:t>prioritet 11ii </a:t>
            </a:r>
            <a:r>
              <a:rPr lang="hr-HR" sz="2000" dirty="0" smtClean="0">
                <a:solidFill>
                  <a:schemeClr val="tx1"/>
                </a:solidFill>
              </a:rPr>
              <a:t>“Izgradnja </a:t>
            </a:r>
            <a:r>
              <a:rPr lang="hr-HR" sz="2000" dirty="0">
                <a:solidFill>
                  <a:schemeClr val="tx1"/>
                </a:solidFill>
              </a:rPr>
              <a:t>kapaciteta za </a:t>
            </a:r>
            <a:r>
              <a:rPr lang="hr-HR" sz="2000" dirty="0" smtClean="0">
                <a:solidFill>
                  <a:schemeClr val="tx1"/>
                </a:solidFill>
              </a:rPr>
              <a:t>sve </a:t>
            </a:r>
            <a:r>
              <a:rPr lang="hr-HR" sz="2000" dirty="0">
                <a:solidFill>
                  <a:schemeClr val="tx1"/>
                </a:solidFill>
              </a:rPr>
              <a:t>dionike koji osiguravaju obrazovanje, </a:t>
            </a:r>
            <a:r>
              <a:rPr lang="hr-HR" sz="2000" dirty="0" smtClean="0">
                <a:solidFill>
                  <a:schemeClr val="tx1"/>
                </a:solidFill>
              </a:rPr>
              <a:t>cjeloživotno </a:t>
            </a:r>
            <a:r>
              <a:rPr lang="hr-HR" sz="2000" dirty="0">
                <a:solidFill>
                  <a:schemeClr val="tx1"/>
                </a:solidFill>
              </a:rPr>
              <a:t>obrazovanje, osposobljavanje te </a:t>
            </a:r>
            <a:r>
              <a:rPr lang="hr-HR" sz="2000" dirty="0" smtClean="0">
                <a:solidFill>
                  <a:schemeClr val="tx1"/>
                </a:solidFill>
              </a:rPr>
              <a:t>zapošljavanje </a:t>
            </a:r>
            <a:r>
              <a:rPr lang="hr-HR" sz="2000" dirty="0">
                <a:solidFill>
                  <a:schemeClr val="tx1"/>
                </a:solidFill>
              </a:rPr>
              <a:t>i socijalne politike, uključujući </a:t>
            </a:r>
            <a:r>
              <a:rPr lang="en-US" sz="2000" dirty="0" err="1" smtClean="0">
                <a:solidFill>
                  <a:schemeClr val="tx1"/>
                </a:solidFill>
              </a:rPr>
              <a:t>uz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hr-HR" sz="2000" dirty="0" smtClean="0">
                <a:solidFill>
                  <a:schemeClr val="tx1"/>
                </a:solidFill>
              </a:rPr>
              <a:t>pomoć </a:t>
            </a:r>
            <a:r>
              <a:rPr lang="hr-HR" sz="2000" dirty="0">
                <a:solidFill>
                  <a:schemeClr val="tx1"/>
                </a:solidFill>
              </a:rPr>
              <a:t>sektorskih i teritorijalnih paktova radi </a:t>
            </a:r>
            <a:r>
              <a:rPr lang="hr-HR" sz="2000" dirty="0" smtClean="0">
                <a:solidFill>
                  <a:schemeClr val="tx1"/>
                </a:solidFill>
              </a:rPr>
              <a:t>omogućavanja </a:t>
            </a:r>
            <a:r>
              <a:rPr lang="hr-HR" sz="2000" dirty="0">
                <a:solidFill>
                  <a:schemeClr val="tx1"/>
                </a:solidFill>
              </a:rPr>
              <a:t>reformi na nacionalnoj, regionalnoj </a:t>
            </a:r>
            <a:r>
              <a:rPr lang="hr-HR" sz="2000" dirty="0" smtClean="0">
                <a:solidFill>
                  <a:schemeClr val="tx1"/>
                </a:solidFill>
              </a:rPr>
              <a:t>i </a:t>
            </a:r>
            <a:r>
              <a:rPr lang="hr-HR" sz="2000" dirty="0">
                <a:solidFill>
                  <a:schemeClr val="tx1"/>
                </a:solidFill>
              </a:rPr>
              <a:t>lokalnoj razini” </a:t>
            </a:r>
            <a:endParaRPr lang="hr-HR" sz="20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hr-HR" sz="2000" b="1" dirty="0" smtClean="0">
                <a:solidFill>
                  <a:schemeClr val="tx1"/>
                </a:solidFill>
              </a:rPr>
              <a:t>Specifični </a:t>
            </a:r>
            <a:r>
              <a:rPr lang="hr-HR" sz="2000" b="1" dirty="0">
                <a:solidFill>
                  <a:schemeClr val="tx1"/>
                </a:solidFill>
              </a:rPr>
              <a:t>cilj </a:t>
            </a:r>
            <a:r>
              <a:rPr lang="en-US" sz="2000" b="1" dirty="0" smtClean="0">
                <a:solidFill>
                  <a:schemeClr val="tx1"/>
                </a:solidFill>
              </a:rPr>
              <a:t>11ii1 </a:t>
            </a:r>
            <a:r>
              <a:rPr lang="hr-HR" sz="2000" dirty="0" smtClean="0">
                <a:solidFill>
                  <a:schemeClr val="tx1"/>
                </a:solidFill>
              </a:rPr>
              <a:t>“Razvoj kapaciteta organizacija civilnog </a:t>
            </a:r>
            <a:r>
              <a:rPr lang="hr-HR" sz="2000" dirty="0">
                <a:solidFill>
                  <a:schemeClr val="tx1"/>
                </a:solidFill>
              </a:rPr>
              <a:t>društva, osobito udruga i </a:t>
            </a:r>
            <a:r>
              <a:rPr lang="hr-HR" sz="2000" dirty="0" smtClean="0">
                <a:solidFill>
                  <a:schemeClr val="tx1"/>
                </a:solidFill>
              </a:rPr>
              <a:t>socijalnih </a:t>
            </a:r>
            <a:r>
              <a:rPr lang="hr-HR" sz="2000" dirty="0">
                <a:solidFill>
                  <a:schemeClr val="tx1"/>
                </a:solidFill>
              </a:rPr>
              <a:t>partnera, te jačanje civilnog i </a:t>
            </a:r>
            <a:r>
              <a:rPr lang="hr-HR" sz="2000" dirty="0" smtClean="0">
                <a:solidFill>
                  <a:schemeClr val="tx1"/>
                </a:solidFill>
              </a:rPr>
              <a:t>socijalnog dijaloga </a:t>
            </a:r>
            <a:r>
              <a:rPr lang="hr-HR" sz="2000" dirty="0">
                <a:solidFill>
                  <a:schemeClr val="tx1"/>
                </a:solidFill>
              </a:rPr>
              <a:t>radi boljeg upravljanja”</a:t>
            </a:r>
          </a:p>
          <a:p>
            <a:endParaRPr lang="hr-HR" sz="2000" dirty="0">
              <a:solidFill>
                <a:schemeClr val="tx1"/>
              </a:solidFill>
            </a:endParaRPr>
          </a:p>
        </p:txBody>
      </p:sp>
      <p:sp>
        <p:nvSpPr>
          <p:cNvPr id="4" name="Naslov 1"/>
          <p:cNvSpPr txBox="1">
            <a:spLocks/>
          </p:cNvSpPr>
          <p:nvPr/>
        </p:nvSpPr>
        <p:spPr>
          <a:xfrm>
            <a:off x="2051720" y="1268760"/>
            <a:ext cx="6624735" cy="1080120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1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URED ZA UDRUGE VLADE REPUBLIKE HRVATSKE</a:t>
            </a:r>
            <a:endParaRPr lang="hr-HR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111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81642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hr-HR" sz="2000" dirty="0">
                <a:solidFill>
                  <a:schemeClr val="tx1"/>
                </a:solidFill>
              </a:rPr>
              <a:t>Sljedeće vrste aktivnosti provest će se u nadležnosti Ureda za udruge Vlade Republike Hrvatske</a:t>
            </a:r>
            <a:r>
              <a:rPr lang="hr-HR" sz="2000" dirty="0" smtClean="0">
                <a:solidFill>
                  <a:schemeClr val="tx1"/>
                </a:solidFill>
              </a:rPr>
              <a:t>:</a:t>
            </a:r>
          </a:p>
          <a:p>
            <a:pPr marL="0" indent="0" algn="just">
              <a:buNone/>
            </a:pPr>
            <a:endParaRPr lang="hr-HR" sz="20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hr-HR" sz="2000" dirty="0" smtClean="0">
                <a:solidFill>
                  <a:schemeClr val="tx1"/>
                </a:solidFill>
              </a:rPr>
              <a:t>Razvoj </a:t>
            </a:r>
            <a:r>
              <a:rPr lang="hr-HR" sz="2000" dirty="0">
                <a:solidFill>
                  <a:schemeClr val="tx1"/>
                </a:solidFill>
              </a:rPr>
              <a:t>kapaciteta </a:t>
            </a:r>
            <a:r>
              <a:rPr lang="hr-HR" sz="2000" dirty="0" smtClean="0">
                <a:solidFill>
                  <a:schemeClr val="tx1"/>
                </a:solidFill>
              </a:rPr>
              <a:t>OCD</a:t>
            </a:r>
            <a:r>
              <a:rPr lang="en-US" sz="2000" dirty="0" smtClean="0">
                <a:solidFill>
                  <a:schemeClr val="tx1"/>
                </a:solidFill>
              </a:rPr>
              <a:t>-a</a:t>
            </a:r>
            <a:r>
              <a:rPr lang="hr-HR" sz="2000" dirty="0" smtClean="0">
                <a:solidFill>
                  <a:schemeClr val="tx1"/>
                </a:solidFill>
              </a:rPr>
              <a:t>, </a:t>
            </a:r>
            <a:r>
              <a:rPr lang="hr-HR" sz="2000" dirty="0">
                <a:solidFill>
                  <a:schemeClr val="tx1"/>
                </a:solidFill>
              </a:rPr>
              <a:t>struktura za civilni dijalog i višedionička partnerstva u specifičnim i općim područjima: </a:t>
            </a:r>
          </a:p>
          <a:p>
            <a:pPr algn="just"/>
            <a:r>
              <a:rPr lang="hr-HR" sz="2000" dirty="0">
                <a:solidFill>
                  <a:schemeClr val="tx1"/>
                </a:solidFill>
              </a:rPr>
              <a:t>Aktivnosti potpore lokalnim organizacijama </a:t>
            </a:r>
            <a:r>
              <a:rPr lang="hr-HR" sz="2000" dirty="0" smtClean="0">
                <a:solidFill>
                  <a:schemeClr val="tx1"/>
                </a:solidFill>
              </a:rPr>
              <a:t>civilnog</a:t>
            </a:r>
            <a:r>
              <a:rPr lang="en-US" sz="2000" smtClean="0">
                <a:solidFill>
                  <a:schemeClr val="tx1"/>
                </a:solidFill>
              </a:rPr>
              <a:t>a</a:t>
            </a:r>
            <a:r>
              <a:rPr lang="hr-HR" sz="2000" smtClean="0">
                <a:solidFill>
                  <a:schemeClr val="tx1"/>
                </a:solidFill>
              </a:rPr>
              <a:t> </a:t>
            </a:r>
            <a:r>
              <a:rPr lang="hr-HR" sz="2000" dirty="0">
                <a:solidFill>
                  <a:schemeClr val="tx1"/>
                </a:solidFill>
              </a:rPr>
              <a:t>društva</a:t>
            </a:r>
          </a:p>
          <a:p>
            <a:pPr algn="just"/>
            <a:r>
              <a:rPr lang="hr-HR" sz="2000" dirty="0">
                <a:solidFill>
                  <a:schemeClr val="tx1"/>
                </a:solidFill>
              </a:rPr>
              <a:t>Transparentnost i aktivno građanstvo</a:t>
            </a:r>
          </a:p>
          <a:p>
            <a:pPr algn="just"/>
            <a:r>
              <a:rPr lang="hr-HR" sz="2000" dirty="0">
                <a:solidFill>
                  <a:schemeClr val="tx1"/>
                </a:solidFill>
              </a:rPr>
              <a:t>Obrazovanje</a:t>
            </a:r>
          </a:p>
          <a:p>
            <a:pPr algn="just"/>
            <a:r>
              <a:rPr lang="hr-HR" sz="2000" dirty="0">
                <a:solidFill>
                  <a:schemeClr val="tx1"/>
                </a:solidFill>
              </a:rPr>
              <a:t>Aktivnosti OCD-a u borbi protiv korupcije i borbi protiv diskriminacije</a:t>
            </a:r>
          </a:p>
          <a:p>
            <a:endParaRPr lang="hr-HR" sz="2000" dirty="0">
              <a:solidFill>
                <a:schemeClr val="tx1"/>
              </a:solidFill>
            </a:endParaRPr>
          </a:p>
        </p:txBody>
      </p:sp>
      <p:sp>
        <p:nvSpPr>
          <p:cNvPr id="4" name="Naslov 1"/>
          <p:cNvSpPr txBox="1">
            <a:spLocks/>
          </p:cNvSpPr>
          <p:nvPr/>
        </p:nvSpPr>
        <p:spPr>
          <a:xfrm>
            <a:off x="2051720" y="1268760"/>
            <a:ext cx="6624735" cy="1080120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1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VRSTE PRIHVATLJIVIH AKTIVNOSTI – OP ULJP</a:t>
            </a:r>
            <a:endParaRPr lang="hr-HR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390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4005"/>
            <a:ext cx="8229600" cy="4137323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hr-HR" sz="1600" dirty="0" smtClean="0">
                <a:solidFill>
                  <a:schemeClr val="tx1"/>
                </a:solidFill>
              </a:rPr>
              <a:t>sastavljen </a:t>
            </a:r>
            <a:r>
              <a:rPr lang="hr-HR" sz="1600" dirty="0">
                <a:solidFill>
                  <a:schemeClr val="tx1"/>
                </a:solidFill>
              </a:rPr>
              <a:t>popis ključnih projekata za razdoblje 2014.-2020. na temelju rasprava sa Savjetom za razvoj civilnoga društva, rada Tematskih radnih skupina za pripremu programskih dokumenata za strukturne i Kohezijski fond (</a:t>
            </a:r>
            <a:r>
              <a:rPr lang="hr-HR" sz="1600" dirty="0">
                <a:solidFill>
                  <a:schemeClr val="tx1"/>
                </a:solidFill>
                <a:hlinkClick r:id="rId2"/>
              </a:rPr>
              <a:t>https://</a:t>
            </a:r>
            <a:r>
              <a:rPr lang="hr-HR" sz="1600" dirty="0" smtClean="0">
                <a:solidFill>
                  <a:schemeClr val="tx1"/>
                </a:solidFill>
                <a:hlinkClick r:id="rId2"/>
              </a:rPr>
              <a:t>udruge.gov.hr/vijesti/izabrani-predstavnici-organizacija-civilnoga-drustva-u-tematske-radne-skupine-za-pripremu-programskih-dokumenata-za-strukturne-i-kohezijski-fond/1967</a:t>
            </a:r>
            <a:r>
              <a:rPr lang="hr-HR" sz="1600" dirty="0" smtClean="0">
                <a:solidFill>
                  <a:schemeClr val="tx1"/>
                </a:solidFill>
              </a:rPr>
              <a:t>)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hr-HR" sz="1600" dirty="0">
                <a:solidFill>
                  <a:schemeClr val="tx1"/>
                </a:solidFill>
              </a:rPr>
              <a:t> </a:t>
            </a:r>
            <a:r>
              <a:rPr lang="hr-HR" sz="1600" dirty="0" smtClean="0">
                <a:solidFill>
                  <a:schemeClr val="tx1"/>
                </a:solidFill>
              </a:rPr>
              <a:t>       savjetovanja sa </a:t>
            </a:r>
            <a:r>
              <a:rPr lang="hr-HR" sz="1600" dirty="0">
                <a:solidFill>
                  <a:schemeClr val="tx1"/>
                </a:solidFill>
              </a:rPr>
              <a:t>zainteresiranom javnošću i iskustava iz ranijih programskih razdoblja; </a:t>
            </a:r>
          </a:p>
          <a:p>
            <a:pPr algn="just">
              <a:spcBef>
                <a:spcPts val="0"/>
              </a:spcBef>
            </a:pPr>
            <a:r>
              <a:rPr lang="hr-HR" sz="1600" dirty="0" smtClean="0">
                <a:solidFill>
                  <a:schemeClr val="tx1"/>
                </a:solidFill>
              </a:rPr>
              <a:t>javnog </a:t>
            </a:r>
            <a:r>
              <a:rPr lang="hr-HR" sz="1600" dirty="0">
                <a:solidFill>
                  <a:schemeClr val="tx1"/>
                </a:solidFill>
              </a:rPr>
              <a:t>savjetovanja o prioritetima financiranja iz strukturnih fondova u programskom razdoblju 2014.-2020. koje je Ured proveo od 23. listopada do 6. studenoga 2013</a:t>
            </a:r>
            <a:r>
              <a:rPr lang="hr-HR" sz="1600" dirty="0" smtClean="0">
                <a:solidFill>
                  <a:schemeClr val="tx1"/>
                </a:solidFill>
              </a:rPr>
              <a:t>.</a:t>
            </a:r>
            <a:r>
              <a:rPr lang="en-US" sz="1600" dirty="0" smtClean="0">
                <a:solidFill>
                  <a:schemeClr val="tx1"/>
                </a:solidFill>
              </a:rPr>
              <a:t>,</a:t>
            </a:r>
            <a:r>
              <a:rPr lang="hr-HR" sz="1600" dirty="0" smtClean="0">
                <a:solidFill>
                  <a:schemeClr val="tx1"/>
                </a:solidFill>
              </a:rPr>
              <a:t> </a:t>
            </a:r>
            <a:r>
              <a:rPr lang="hr-HR" sz="1600" dirty="0">
                <a:solidFill>
                  <a:schemeClr val="tx1"/>
                </a:solidFill>
              </a:rPr>
              <a:t>pri čemu je u savjetovanju sudjelovala ukupno 21 </a:t>
            </a:r>
            <a:r>
              <a:rPr lang="hr-HR" sz="1600" dirty="0" smtClean="0">
                <a:solidFill>
                  <a:schemeClr val="tx1"/>
                </a:solidFill>
              </a:rPr>
              <a:t>organizacija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hr-HR" sz="1600" dirty="0" smtClean="0">
                <a:solidFill>
                  <a:schemeClr val="tx1"/>
                </a:solidFill>
              </a:rPr>
              <a:t>s </a:t>
            </a:r>
            <a:r>
              <a:rPr lang="hr-HR" sz="1600" dirty="0">
                <a:solidFill>
                  <a:schemeClr val="tx1"/>
                </a:solidFill>
              </a:rPr>
              <a:t>299 komentara i prijedloga (</a:t>
            </a:r>
            <a:r>
              <a:rPr lang="hr-HR" sz="1600" dirty="0">
                <a:solidFill>
                  <a:schemeClr val="tx1"/>
                </a:solidFill>
                <a:hlinkClick r:id="rId3"/>
              </a:rPr>
              <a:t>https://udruge.gov.hr/vijesti/izvjesce-o-savjetovanju-o-prioritetima-financiranja-iz-strukturnih-fondova-u-programskom-razdoblju-2014-2020-za-sektor-civilnog-drustva/2369</a:t>
            </a:r>
            <a:r>
              <a:rPr lang="hr-HR" sz="1600" dirty="0" smtClean="0">
                <a:solidFill>
                  <a:schemeClr val="tx1"/>
                </a:solidFill>
              </a:rPr>
              <a:t>); </a:t>
            </a:r>
            <a:endParaRPr lang="hr-HR" sz="1600" dirty="0">
              <a:solidFill>
                <a:schemeClr val="tx1"/>
              </a:solidFill>
            </a:endParaRPr>
          </a:p>
          <a:p>
            <a:pPr algn="just"/>
            <a:r>
              <a:rPr lang="hr-HR" sz="1600" dirty="0" smtClean="0">
                <a:solidFill>
                  <a:schemeClr val="tx1"/>
                </a:solidFill>
              </a:rPr>
              <a:t>2</a:t>
            </a:r>
            <a:r>
              <a:rPr lang="en-US" sz="1600" dirty="0" smtClean="0">
                <a:solidFill>
                  <a:schemeClr val="tx1"/>
                </a:solidFill>
              </a:rPr>
              <a:t>9</a:t>
            </a:r>
            <a:r>
              <a:rPr lang="hr-HR" sz="1600" dirty="0" smtClean="0">
                <a:solidFill>
                  <a:schemeClr val="tx1"/>
                </a:solidFill>
              </a:rPr>
              <a:t> </a:t>
            </a:r>
            <a:r>
              <a:rPr lang="hr-HR" sz="1600" dirty="0">
                <a:solidFill>
                  <a:schemeClr val="tx1"/>
                </a:solidFill>
              </a:rPr>
              <a:t>ključnih projekata u vrijednosti od 80.000.000,00 </a:t>
            </a:r>
            <a:r>
              <a:rPr lang="en-US" sz="1600" dirty="0" smtClean="0">
                <a:solidFill>
                  <a:schemeClr val="tx1"/>
                </a:solidFill>
              </a:rPr>
              <a:t>EUR</a:t>
            </a:r>
            <a:endParaRPr lang="hr-HR" sz="1600" dirty="0">
              <a:solidFill>
                <a:schemeClr val="tx1"/>
              </a:solidFill>
            </a:endParaRPr>
          </a:p>
          <a:p>
            <a:pPr algn="just"/>
            <a:r>
              <a:rPr lang="hr-HR" sz="1600" dirty="0">
                <a:solidFill>
                  <a:schemeClr val="tx1"/>
                </a:solidFill>
              </a:rPr>
              <a:t>dodatnih konzultacija održanih 23. travnja 2015. godine o natječajima planiranim za raspisivanje u 2015. godini (</a:t>
            </a:r>
            <a:r>
              <a:rPr lang="hr-HR" sz="1600" dirty="0">
                <a:solidFill>
                  <a:schemeClr val="tx1"/>
                </a:solidFill>
                <a:hlinkClick r:id="rId4"/>
              </a:rPr>
              <a:t>https://udruge.gov.hr/vijesti/odrzane-konzultacije-o-natjecajima-za-ocd-u-okviru-europskog-socijalnog-fonda/2853</a:t>
            </a:r>
            <a:r>
              <a:rPr lang="hr-HR" sz="1600" dirty="0" smtClean="0">
                <a:solidFill>
                  <a:schemeClr val="tx1"/>
                </a:solidFill>
              </a:rPr>
              <a:t>). </a:t>
            </a:r>
            <a:endParaRPr lang="hr-HR" sz="1600" dirty="0">
              <a:solidFill>
                <a:schemeClr val="tx1"/>
              </a:solidFill>
            </a:endParaRPr>
          </a:p>
        </p:txBody>
      </p:sp>
      <p:sp>
        <p:nvSpPr>
          <p:cNvPr id="4" name="Naslov 1"/>
          <p:cNvSpPr txBox="1">
            <a:spLocks/>
          </p:cNvSpPr>
          <p:nvPr/>
        </p:nvSpPr>
        <p:spPr>
          <a:xfrm>
            <a:off x="2051720" y="1124744"/>
            <a:ext cx="7092280" cy="1080120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1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PRIORITETI ULAGANJA ZA OCD-</a:t>
            </a: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</a:t>
            </a:r>
            <a:r>
              <a:rPr lang="hr-HR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ODABRANI TEMELJEM JAVNE RASPRAVE</a:t>
            </a:r>
            <a:endParaRPr lang="hr-HR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463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2880320"/>
          </a:xfrm>
        </p:spPr>
        <p:txBody>
          <a:bodyPr>
            <a:normAutofit/>
          </a:bodyPr>
          <a:lstStyle/>
          <a:p>
            <a:pPr algn="just"/>
            <a:r>
              <a:rPr lang="hr-HR" sz="2000" dirty="0" smtClean="0">
                <a:solidFill>
                  <a:schemeClr val="tx1"/>
                </a:solidFill>
              </a:rPr>
              <a:t>Provedeno </a:t>
            </a:r>
            <a:r>
              <a:rPr lang="en-US" sz="2000" dirty="0" smtClean="0">
                <a:solidFill>
                  <a:schemeClr val="tx1"/>
                </a:solidFill>
              </a:rPr>
              <a:t>savjetovanje </a:t>
            </a:r>
            <a:r>
              <a:rPr lang="hr-HR" sz="2000" dirty="0" smtClean="0">
                <a:solidFill>
                  <a:schemeClr val="tx1"/>
                </a:solidFill>
              </a:rPr>
              <a:t>(otvoreno </a:t>
            </a:r>
            <a:r>
              <a:rPr lang="hr-HR" sz="2000" dirty="0">
                <a:solidFill>
                  <a:schemeClr val="tx1"/>
                </a:solidFill>
              </a:rPr>
              <a:t>do 20. studenog 2015. </a:t>
            </a:r>
            <a:r>
              <a:rPr lang="hr-HR" sz="2000" dirty="0" smtClean="0">
                <a:solidFill>
                  <a:schemeClr val="tx1"/>
                </a:solidFill>
              </a:rPr>
              <a:t>godine)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p</a:t>
            </a:r>
            <a:r>
              <a:rPr lang="hr-HR" sz="2000" dirty="0" smtClean="0">
                <a:solidFill>
                  <a:schemeClr val="tx1"/>
                </a:solidFill>
              </a:rPr>
              <a:t>utem </a:t>
            </a:r>
            <a:r>
              <a:rPr lang="hr-HR" sz="2000" dirty="0">
                <a:solidFill>
                  <a:schemeClr val="tx1"/>
                </a:solidFill>
              </a:rPr>
              <a:t>e-savjetovanja, središnjeg portala za savjetovanja sa zainteresiranom javnošću. </a:t>
            </a:r>
            <a:endParaRPr lang="hr-HR" sz="2000" dirty="0">
              <a:solidFill>
                <a:schemeClr val="tx1"/>
              </a:solidFill>
              <a:hlinkClick r:id="rId2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      </a:t>
            </a:r>
            <a:r>
              <a:rPr lang="hr-HR" sz="2000" dirty="0" smtClean="0">
                <a:solidFill>
                  <a:schemeClr val="tx1"/>
                </a:solidFill>
                <a:hlinkClick r:id="rId2"/>
              </a:rPr>
              <a:t>https</a:t>
            </a:r>
            <a:r>
              <a:rPr lang="hr-HR" sz="2000" dirty="0">
                <a:solidFill>
                  <a:schemeClr val="tx1"/>
                </a:solidFill>
                <a:hlinkClick r:id="rId2"/>
              </a:rPr>
              <a:t>://</a:t>
            </a:r>
            <a:r>
              <a:rPr lang="hr-HR" sz="2000" dirty="0" smtClean="0">
                <a:solidFill>
                  <a:schemeClr val="tx1"/>
                </a:solidFill>
                <a:hlinkClick r:id="rId2"/>
              </a:rPr>
              <a:t>esavjetovanja.gov.hr/ECon/MainScreen?entityId=2260  </a:t>
            </a:r>
          </a:p>
          <a:p>
            <a:endParaRPr lang="hr-HR" sz="2000" dirty="0">
              <a:solidFill>
                <a:schemeClr val="tx1"/>
              </a:solidFill>
              <a:hlinkClick r:id="rId2"/>
            </a:endParaRPr>
          </a:p>
          <a:p>
            <a:pPr algn="just"/>
            <a:r>
              <a:rPr lang="hr-HR" sz="2000" dirty="0" smtClean="0">
                <a:solidFill>
                  <a:schemeClr val="tx1"/>
                </a:solidFill>
              </a:rPr>
              <a:t>Izvješće dostupno:</a:t>
            </a:r>
            <a:endParaRPr lang="hr-HR" sz="2000" dirty="0" smtClean="0">
              <a:solidFill>
                <a:schemeClr val="tx1"/>
              </a:solidFill>
              <a:hlinkClick r:id="rId2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      </a:t>
            </a:r>
            <a:r>
              <a:rPr lang="hr-HR" sz="2000" dirty="0" smtClean="0">
                <a:solidFill>
                  <a:schemeClr val="tx1"/>
                </a:solidFill>
                <a:hlinkClick r:id="rId2"/>
              </a:rPr>
              <a:t>https</a:t>
            </a:r>
            <a:r>
              <a:rPr lang="hr-HR" sz="2000" dirty="0">
                <a:solidFill>
                  <a:schemeClr val="tx1"/>
                </a:solidFill>
                <a:hlinkClick r:id="rId2"/>
              </a:rPr>
              <a:t>://esavjetovanja.gov.hr/ECon/EconReport?entityId=2260 </a:t>
            </a:r>
            <a:endParaRPr lang="hr-HR" sz="2000" dirty="0">
              <a:solidFill>
                <a:schemeClr val="tx1"/>
              </a:solidFill>
            </a:endParaRPr>
          </a:p>
        </p:txBody>
      </p:sp>
      <p:sp>
        <p:nvSpPr>
          <p:cNvPr id="4" name="Naslov 1"/>
          <p:cNvSpPr txBox="1">
            <a:spLocks/>
          </p:cNvSpPr>
          <p:nvPr/>
        </p:nvSpPr>
        <p:spPr>
          <a:xfrm>
            <a:off x="1907704" y="1412776"/>
            <a:ext cx="7236296" cy="1080120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1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vi-V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PODRŠKA ORGANIZATORIMA VOLONTIRANJA ZA UNAPRJEĐENJE MENADŽMENTA VOLONTERA I PROVEDBU VOLONTERSKIH PROGRAMA </a:t>
            </a:r>
            <a:endParaRPr lang="hr-HR" sz="28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214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2880320"/>
          </a:xfrm>
        </p:spPr>
        <p:txBody>
          <a:bodyPr>
            <a:normAutofit/>
          </a:bodyPr>
          <a:lstStyle/>
          <a:p>
            <a:r>
              <a:rPr lang="hr-HR" sz="2000" dirty="0" smtClean="0">
                <a:solidFill>
                  <a:schemeClr val="tx1"/>
                </a:solidFill>
              </a:rPr>
              <a:t>Provedeno </a:t>
            </a:r>
            <a:r>
              <a:rPr lang="en-US" sz="2000" dirty="0" smtClean="0">
                <a:solidFill>
                  <a:schemeClr val="tx1"/>
                </a:solidFill>
              </a:rPr>
              <a:t>savjetovanje </a:t>
            </a:r>
            <a:r>
              <a:rPr lang="hr-HR" sz="2000" dirty="0" smtClean="0">
                <a:solidFill>
                  <a:schemeClr val="tx1"/>
                </a:solidFill>
              </a:rPr>
              <a:t>(otvoreno </a:t>
            </a:r>
            <a:r>
              <a:rPr lang="hr-HR" sz="2000" dirty="0">
                <a:solidFill>
                  <a:schemeClr val="tx1"/>
                </a:solidFill>
              </a:rPr>
              <a:t>do 20. studenog 2015. </a:t>
            </a:r>
            <a:r>
              <a:rPr lang="hr-HR" sz="2000" dirty="0" smtClean="0">
                <a:solidFill>
                  <a:schemeClr val="tx1"/>
                </a:solidFill>
              </a:rPr>
              <a:t>godine)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p</a:t>
            </a:r>
            <a:r>
              <a:rPr lang="hr-HR" sz="2000" dirty="0" smtClean="0">
                <a:solidFill>
                  <a:schemeClr val="tx1"/>
                </a:solidFill>
              </a:rPr>
              <a:t>utem </a:t>
            </a:r>
            <a:r>
              <a:rPr lang="hr-HR" sz="2000" dirty="0">
                <a:solidFill>
                  <a:schemeClr val="tx1"/>
                </a:solidFill>
              </a:rPr>
              <a:t>e-savjetovanja, središnjeg portala za savjetovanja sa zainteresiranom javnošću. </a:t>
            </a:r>
            <a:endParaRPr lang="hr-HR" sz="2000" dirty="0">
              <a:solidFill>
                <a:schemeClr val="tx1"/>
              </a:solidFill>
              <a:hlinkClick r:id="rId2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      </a:t>
            </a:r>
            <a:r>
              <a:rPr lang="hr-HR" sz="2000" dirty="0">
                <a:solidFill>
                  <a:schemeClr val="tx1"/>
                </a:solidFill>
                <a:hlinkClick r:id="rId2"/>
              </a:rPr>
              <a:t>https://esavjetovanja.gov.hr/ECon/MainScreen?entityId=2261 </a:t>
            </a:r>
            <a:endParaRPr lang="en-US" sz="2000" dirty="0" smtClean="0">
              <a:solidFill>
                <a:schemeClr val="tx1"/>
              </a:solidFill>
              <a:hlinkClick r:id="rId2"/>
            </a:endParaRPr>
          </a:p>
          <a:p>
            <a:pPr marL="0" indent="0">
              <a:buNone/>
            </a:pPr>
            <a:endParaRPr lang="hr-HR" sz="2000" dirty="0">
              <a:solidFill>
                <a:schemeClr val="tx1"/>
              </a:solidFill>
              <a:hlinkClick r:id="rId2"/>
            </a:endParaRPr>
          </a:p>
          <a:p>
            <a:r>
              <a:rPr lang="hr-HR" sz="2000" dirty="0" smtClean="0">
                <a:solidFill>
                  <a:schemeClr val="tx1"/>
                </a:solidFill>
              </a:rPr>
              <a:t>Izvješće dostupno:</a:t>
            </a:r>
            <a:endParaRPr lang="hr-HR" sz="2000" dirty="0" smtClean="0">
              <a:solidFill>
                <a:schemeClr val="tx1"/>
              </a:solidFill>
              <a:hlinkClick r:id="rId2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      </a:t>
            </a:r>
            <a:r>
              <a:rPr lang="hr-HR" sz="2000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hr-HR" sz="2000" dirty="0" smtClean="0">
                <a:solidFill>
                  <a:schemeClr val="tx1"/>
                </a:solidFill>
                <a:hlinkClick r:id="rId3"/>
              </a:rPr>
              <a:t>esavjetovanja.gov.hr/ECon/EconReport?entityId=2261</a:t>
            </a:r>
            <a:r>
              <a:rPr lang="hr-HR" sz="2000" dirty="0" smtClean="0">
                <a:solidFill>
                  <a:schemeClr val="tx1"/>
                </a:solidFill>
              </a:rPr>
              <a:t> </a:t>
            </a:r>
            <a:endParaRPr lang="hr-HR" sz="2000" dirty="0">
              <a:solidFill>
                <a:schemeClr val="tx1"/>
              </a:solidFill>
            </a:endParaRPr>
          </a:p>
        </p:txBody>
      </p:sp>
      <p:sp>
        <p:nvSpPr>
          <p:cNvPr id="4" name="Naslov 1"/>
          <p:cNvSpPr txBox="1">
            <a:spLocks/>
          </p:cNvSpPr>
          <p:nvPr/>
        </p:nvSpPr>
        <p:spPr>
          <a:xfrm>
            <a:off x="1907704" y="1196752"/>
            <a:ext cx="7236296" cy="1440160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1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vi-VN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PODRŠKA RAZVOJU PARTNERSTAVA ORGANIZACIJA CIVILNOG DRUŠTVA I VISOKOOBRAZOVNIH USTANOVA ZA PROVEDBU PROGRAMA DRUŠTVENO KORISNOG UČENJA</a:t>
            </a:r>
            <a:endParaRPr lang="hr-HR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08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24735" cy="1570186"/>
          </a:xfrm>
        </p:spPr>
        <p:txBody>
          <a:bodyPr>
            <a:noAutofit/>
          </a:bodyPr>
          <a:lstStyle/>
          <a:p>
            <a:r>
              <a:rPr lang="hr-HR" sz="2000" dirty="0"/>
              <a:t>Podrška organizatorima volontiranja za unaprjeđenje menadžmenta volontera i provedbu volonterskih </a:t>
            </a:r>
            <a:r>
              <a:rPr lang="hr-HR" sz="2000" dirty="0" smtClean="0"/>
              <a:t>programa</a:t>
            </a:r>
            <a:endParaRPr lang="hr-HR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457199" y="2060848"/>
          <a:ext cx="8219256" cy="37684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851"/>
                <a:gridCol w="2110910"/>
                <a:gridCol w="1526571"/>
                <a:gridCol w="1294073"/>
                <a:gridCol w="1643851"/>
              </a:tblGrid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Ciljevi </a:t>
                      </a: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Poziva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Kratki opis prihvatljivih aktivnosti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Prihvatljivi </a:t>
                      </a: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korisnici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Iznos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Min./</a:t>
                      </a:r>
                      <a:r>
                        <a:rPr lang="hr-HR" sz="1100" b="1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</a:t>
                      </a: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8038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Opći cilj: Osnažiti doprinos volonterstva u provođenju reformi za društveni i gospodarski rast i demokratski razvoj. Specifični ciljevi: 1. Unaprijediti kapacitete organizatora volontiranja – organizacija civilnog društva i javnih ustanova za učinkovit menadžment volontera u svrhu poboljšanja kvalitete usluga od općeg interesa, 2. Povećati broj mladih koji sudjeluju u programima odgoja za volontiranje.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Aktivnosti koje pridonose ostvarivanju cilja operacije, poput: provođenje edukacija za koordinatore volontera u OCD-ima i javnim ustanovama, razvijanje volonterskih programa u područjima relevantnim za ESF, provedba programa odgoja za volontiranje u osnovnim i srednjim školama, organiziranje velikih volonterskih akcija, uvođenje inovativnih alata i mehanizama za razvoj volonterstva, unapređivanje javne svijesti, kapaciteta organizacija i razmjene iskustava  o volonterstvu.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Organizacije civilnog društva aktivne u području pružanja usluga od općeg interesa (razvoj volonterstva; odgoj i obrazovanje; zdravstvene usluge, socijalna skrb; zaštita okoliša; borba protiv korupcije; suzbijanje diskriminacije; razvoj filantropije); javne ustanove; jedinice lokalne i područne (regionalne) samouprave.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27.000.000,00 kn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400.000-700.000 prva grupa aktivnosti/1.200.000 druga grupa aktivnosti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2861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692696"/>
            <a:ext cx="6624735" cy="1282154"/>
          </a:xfrm>
        </p:spPr>
        <p:txBody>
          <a:bodyPr>
            <a:noAutofit/>
          </a:bodyPr>
          <a:lstStyle/>
          <a:p>
            <a:r>
              <a:rPr lang="hr-HR" sz="2000" dirty="0"/>
              <a:t>Podrška razvoju partnerstava OCD-a i visokoobrazovnih ustanova za provedbu programa </a:t>
            </a:r>
            <a:r>
              <a:rPr lang="hr-HR" sz="2000" dirty="0" smtClean="0"/>
              <a:t>društveno</a:t>
            </a:r>
            <a:r>
              <a:rPr lang="en-US" sz="2000" dirty="0" smtClean="0"/>
              <a:t> </a:t>
            </a:r>
            <a:r>
              <a:rPr lang="hr-HR" sz="2000" dirty="0" smtClean="0"/>
              <a:t>korisnog </a:t>
            </a:r>
            <a:r>
              <a:rPr lang="hr-HR" sz="2000" dirty="0"/>
              <a:t>učenja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2793530"/>
              </p:ext>
            </p:extLst>
          </p:nvPr>
        </p:nvGraphicFramePr>
        <p:xfrm>
          <a:off x="457199" y="1974851"/>
          <a:ext cx="8219256" cy="49105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851"/>
                <a:gridCol w="2614966"/>
                <a:gridCol w="1872208"/>
                <a:gridCol w="936104"/>
                <a:gridCol w="1152127"/>
              </a:tblGrid>
              <a:tr h="3740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Ciljevi </a:t>
                      </a: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Poziva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Kratki opis prihvatljivih aktivnosti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Prihvatljivi </a:t>
                      </a: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korisnici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Iznos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Min./</a:t>
                      </a:r>
                      <a:r>
                        <a:rPr lang="hr-HR" sz="1100" b="1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</a:t>
                      </a: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53650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Opći cilj </a:t>
                      </a:r>
                      <a:r>
                        <a:rPr lang="hr-HR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operacije</a:t>
                      </a: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hr-HR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Povećati broj studenata sa stečenim praktičnim znanjima i vještinama za rješavanje konkretnih društvenih problema i razvoj zajednice</a:t>
                      </a:r>
                      <a:b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endParaRPr lang="en-US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Specifični </a:t>
                      </a: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ciljevi </a:t>
                      </a:r>
                      <a:r>
                        <a:rPr lang="hr-HR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operacije</a:t>
                      </a: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hr-HR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Osnažiti stručne, analitičke i zagovaračke kapacitete organizacija civilnog društva kroz </a:t>
                      </a:r>
                      <a:r>
                        <a:rPr lang="hr-HR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suradnju</a:t>
                      </a:r>
                      <a:r>
                        <a:rPr lang="en-US" sz="11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r-HR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 visokoobrazovnim</a:t>
                      </a:r>
                      <a:r>
                        <a:rPr lang="en-US" sz="11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r-HR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ustanovama</a:t>
                      </a:r>
                      <a:endParaRPr lang="en-US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Uspostaviti održive programe društveno korisnog učenja na visokoobrazovnim  ustanovama kao dio sustavnog pristupa jačanju društvene odgovornosti nastavnika i studenata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Aktivnosti koje pridonose ostvarivanju cilja operacije, poput: razrada metodologije za sustavno organiziranje angažmana studenata u organizacijama civilnog društva, izrada i provedba programa mentorstva koji uključuju studente u izravne aktivnosti s korisnicima usluga organizacija civilnog društva u rješavanju potreba lokalne zajednice, uspostava i djelovanje resursnih centara za podršku provedbi programa društveno korisnog učenja na fakultetima, osposobljavanje nastavnika za implementaciju nastavnih metoda društveno korisnog učenja, organizacija studentskih debata, obuka, radionica, seminara, javnih/stručnih rasprava, provedba programa društveno korisnog učenja u organizacijama civilnog društva, provedba informacijskih i komunikacijskih aktivnosti s ciljem promocije rezultata programa društveno korisnog učenja.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Organizacije civilnog društva aktivne u području pružanja usluga od općeg interesa (razvoj volonterstva; odgoj i obrazovanje; zdravstvene usluge, socijalna skrb; zaštita okoliša; borba protiv korupcije; suzbijanje diskriminacije; razvoj filantropije); javne ustanove; jedinice lokalne i područne (regionalne) samouprave.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27.000.000,00 kn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500.000-1.200.000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2036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692696"/>
            <a:ext cx="6624735" cy="1282154"/>
          </a:xfrm>
        </p:spPr>
        <p:txBody>
          <a:bodyPr>
            <a:noAutofit/>
          </a:bodyPr>
          <a:lstStyle/>
          <a:p>
            <a:r>
              <a:rPr lang="hr-HR" sz="2000" dirty="0"/>
              <a:t>Osnaživanje doprinosa OCD-a za provedbu programa građanskog odgoja i obrazovanja - faza I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4616300"/>
              </p:ext>
            </p:extLst>
          </p:nvPr>
        </p:nvGraphicFramePr>
        <p:xfrm>
          <a:off x="531490" y="2060848"/>
          <a:ext cx="8147249" cy="4096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9450"/>
                <a:gridCol w="2235171"/>
                <a:gridCol w="2194396"/>
                <a:gridCol w="1224136"/>
                <a:gridCol w="864096"/>
              </a:tblGrid>
              <a:tr h="5490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Ciljevi </a:t>
                      </a: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Poziva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Kratki opis prihvatljivih aktivnosti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Prihvatljivi </a:t>
                      </a: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korisnici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Iznos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Min./</a:t>
                      </a:r>
                      <a:r>
                        <a:rPr lang="hr-HR" sz="1100" b="1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</a:t>
                      </a:r>
                      <a:r>
                        <a:rPr lang="hr-HR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54778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Opći cilj: osnažiti doprinos civilnoga društva u odgoju i obrazovanju djece za aktivne i odgovorne građane. </a:t>
                      </a:r>
                      <a:endParaRPr lang="en-US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Specifični </a:t>
                      </a: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cilj: jačati kapacitete organizacija civilnog društva u provođenju građanskog odgoja i obrazovanja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Aktivnosti koje pridonose ostvarivanju cilja operacije, poput: obuke, radionice, seminari, javne/stručne rasprave, osposobljavanje na radnom mjestu, programi mentorstva, istraživačke aktivnosti, podizanje javne svijesti, provedba programa građanskog odgoja i obrazovanja (koji uključuju teme vezane za uvođenje koncepta aktivnog građanstva, demokratskog odlučivanja, angažmana za opće dobro, zaštite ljudskih prava, razvoja socijalnih vještina, borbe protiv predrasuda i stereotipa, </a:t>
                      </a:r>
                      <a:r>
                        <a:rPr lang="hr-HR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interkulturalnog</a:t>
                      </a: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dijaloga, poduzetničkih vještina, aktivnog uključivanja djece i mladih u aktivnosti za održivi razvoj).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Organizacije civilnog društva aktivne u području pružanja usluga od općeg interesa (razvoj volonterstva; odgoj i obrazovanje; zdravstvene usluge, socijalna skrb; zaštita okoliša; borba protiv korupcije; suzbijanje diskriminacije; razvoj filantropije); javne ustanove; jedinice lokalne i područne (regionalne) samouprave.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27.000.000,00 kn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500.000-1.000.000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0954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2784</TotalTime>
  <Words>2183</Words>
  <Application>Microsoft Office PowerPoint</Application>
  <PresentationFormat>On-screen Show (4:3)</PresentationFormat>
  <Paragraphs>133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Tahoma</vt:lpstr>
      <vt:lpstr>Times New Roman</vt:lpstr>
      <vt:lpstr>Office Theme</vt:lpstr>
      <vt:lpstr>1_Office Theme</vt:lpstr>
      <vt:lpstr>ESF POZIVI ZA DODJELU BESPOVRATNIH SREDSTAVA ZA ORGANIZACIJE CIVILNOGA DRUŠTVA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Podrška organizatorima volontiranja za unaprjeđenje menadžmenta volontera i provedbu volonterskih programa</vt:lpstr>
      <vt:lpstr>Podrška razvoju partnerstava OCD-a i visokoobrazovnih ustanova za provedbu programa društveno korisnog učenja</vt:lpstr>
      <vt:lpstr>Osnaživanje doprinosa OCD-a za provedbu programa građanskog odgoja i obrazovanja - faza I</vt:lpstr>
      <vt:lpstr>Jačanje kapaciteta OCD-a za provedbu tretmana u okviru izvršavanja kaznenopravnih sankcija te provedbu postpenalnog prihvata i resocijalizacije</vt:lpstr>
      <vt:lpstr>Suradnja organizacija civilnog društva i lokalnih vlasti za participativno upravljanje proračunskim procesima</vt:lpstr>
      <vt:lpstr>Podrška programima OCD-a za praćenje postupaka javne nabave na lokalnoj razini - faza I</vt:lpstr>
      <vt:lpstr>Podrška partnerskim inovativnim projektima civilnog, javnog i poslovnog sektora za ponovno korištenje otvorenih javnih podataka  i razvoj  ICT/mobilnih aplikacija za kvalitetnije sudjelovanje građana u lokalnom odlučivanju- faza I</vt:lpstr>
      <vt:lpstr>Prostori sudjelovanja- razvoj programa revitalizacije prostora u javnom vlasništvu kroz partnerstvo OCDa i lokalne zajednice- faza I</vt:lpstr>
      <vt:lpstr>Za dodatne informacije pratiti http://udruge.vlada.hr  </vt:lpstr>
    </vt:vector>
  </TitlesOfParts>
  <Company>mrms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kdomjancic</dc:creator>
  <cp:lastModifiedBy>Iva Rasic</cp:lastModifiedBy>
  <cp:revision>461</cp:revision>
  <dcterms:created xsi:type="dcterms:W3CDTF">2012-10-02T09:41:23Z</dcterms:created>
  <dcterms:modified xsi:type="dcterms:W3CDTF">2016-04-19T10:53:35Z</dcterms:modified>
</cp:coreProperties>
</file>