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002395"/>
    <a:srgbClr val="000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6645" autoAdjust="0"/>
  </p:normalViewPr>
  <p:slideViewPr>
    <p:cSldViewPr>
      <p:cViewPr varScale="1">
        <p:scale>
          <a:sx n="70" d="100"/>
          <a:sy n="70" d="100"/>
        </p:scale>
        <p:origin x="148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36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5853B-2843-41C8-81F2-12DE856BF038}" type="datetimeFigureOut">
              <a:rPr lang="hr-HR" smtClean="0"/>
              <a:t>15.4.2016.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9B798-15B9-4BB6-BCC4-A964688F19D7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44198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66421-239C-47BF-9D0C-5DDC3B7F8405}" type="datetimeFigureOut">
              <a:rPr lang="hr-HR" smtClean="0"/>
              <a:t>15.4.2016.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4FF4-5FD1-43A8-8F15-5E286357225C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2462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5531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314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5450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361765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888285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632795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024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55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37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07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294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86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963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05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519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852" y="6276989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37" y="6240079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261004" y="6486117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188996" y="6572091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6165304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esf@mzos.h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2890"/>
            <a:ext cx="6400800" cy="1720134"/>
          </a:xfrm>
        </p:spPr>
        <p:txBody>
          <a:bodyPr>
            <a:normAutofit fontScale="55000" lnSpcReduction="20000"/>
          </a:bodyPr>
          <a:lstStyle/>
          <a:p>
            <a:r>
              <a:rPr lang="hr-HR" sz="3300" dirty="0">
                <a:solidFill>
                  <a:srgbClr val="002060"/>
                </a:solidFill>
              </a:rPr>
              <a:t>Operativni program Učinkoviti ljudski potencijali 2014.-2020.</a:t>
            </a:r>
          </a:p>
          <a:p>
            <a:r>
              <a:rPr lang="hr-HR" sz="3300" b="1" dirty="0">
                <a:solidFill>
                  <a:srgbClr val="002060"/>
                </a:solidFill>
              </a:rPr>
              <a:t>Obrazovanje i cjeloživotno učenje</a:t>
            </a:r>
          </a:p>
          <a:p>
            <a:endParaRPr lang="hr-HR" sz="3300" dirty="0">
              <a:solidFill>
                <a:srgbClr val="002060"/>
              </a:solidFill>
            </a:endParaRPr>
          </a:p>
          <a:p>
            <a:endParaRPr lang="hr-HR" dirty="0" smtClean="0">
              <a:solidFill>
                <a:srgbClr val="002060"/>
              </a:solidFill>
            </a:endParaRPr>
          </a:p>
          <a:p>
            <a:r>
              <a:rPr lang="hr-HR" sz="2400" dirty="0">
                <a:solidFill>
                  <a:srgbClr val="002060"/>
                </a:solidFill>
              </a:rPr>
              <a:t>Ministarstvo znanosti, obrazovanja i sporta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49387"/>
            <a:ext cx="7772400" cy="923503"/>
          </a:xfrm>
        </p:spPr>
        <p:txBody>
          <a:bodyPr>
            <a:normAutofit/>
          </a:bodyPr>
          <a:lstStyle/>
          <a:p>
            <a:r>
              <a:rPr lang="hr-HR" sz="1800" b="1" dirty="0">
                <a:solidFill>
                  <a:srgbClr val="002060"/>
                </a:solidFill>
              </a:rPr>
              <a:t>Indikativni godišnji Plan Poziva na dostavu projekata </a:t>
            </a:r>
          </a:p>
        </p:txBody>
      </p:sp>
    </p:spTree>
    <p:extLst>
      <p:ext uri="{BB962C8B-B14F-4D97-AF65-F5344CB8AC3E}">
        <p14:creationId xmlns:p14="http://schemas.microsoft.com/office/powerpoint/2010/main" val="4548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r-HR" sz="3000" dirty="0"/>
          </a:p>
          <a:p>
            <a:pPr marL="0" indent="0" algn="ctr">
              <a:buNone/>
            </a:pPr>
            <a:r>
              <a:rPr lang="hr-HR" sz="3000" dirty="0">
                <a:solidFill>
                  <a:schemeClr val="accent1">
                    <a:lumMod val="50000"/>
                  </a:schemeClr>
                </a:solidFill>
              </a:rPr>
              <a:t>Služba za programe i projekte EU</a:t>
            </a:r>
          </a:p>
          <a:p>
            <a:pPr marL="0" indent="0" algn="ctr">
              <a:buNone/>
            </a:pPr>
            <a:r>
              <a:rPr lang="hr-HR" sz="2250" dirty="0">
                <a:solidFill>
                  <a:schemeClr val="accent1">
                    <a:lumMod val="50000"/>
                  </a:schemeClr>
                </a:solidFill>
              </a:rPr>
              <a:t>Ministarstvo znanosti, obrazovanja i sporta</a:t>
            </a:r>
          </a:p>
          <a:p>
            <a:pPr marL="0" indent="0" algn="ctr">
              <a:buNone/>
            </a:pPr>
            <a:r>
              <a:rPr lang="hr-HR" sz="3000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esf@mzos.hr</a:t>
            </a:r>
            <a:endParaRPr lang="hr-HR" sz="30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hr-HR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5624515"/>
            <a:ext cx="2133600" cy="273844"/>
          </a:xfrm>
          <a:prstGeom prst="rect">
            <a:avLst/>
          </a:prstGeom>
        </p:spPr>
        <p:txBody>
          <a:bodyPr/>
          <a:lstStyle/>
          <a:p>
            <a:fld id="{E51A8F10-B88E-480E-ABF1-C956DEFC7877}" type="slidenum">
              <a:rPr lang="hr-HR" smtClean="0"/>
              <a:pPr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007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2700" b="1" dirty="0">
                <a:solidFill>
                  <a:srgbClr val="002060"/>
                </a:solidFill>
              </a:rPr>
              <a:t>Prioritetna os 3: Obrazovanje i cjeloživotno učenje</a:t>
            </a:r>
            <a:br>
              <a:rPr lang="hr-HR" sz="2700" b="1" dirty="0">
                <a:solidFill>
                  <a:srgbClr val="002060"/>
                </a:solidFill>
              </a:rPr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Provedba aktivnosti u okviru Prioritetne osi 3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doprinosi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procesu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unapređenja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odgojno-obrazovnog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sustava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s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cilj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poboljša</a:t>
            </a:r>
            <a:r>
              <a:rPr lang="hr-HR" dirty="0" err="1" smtClean="0">
                <a:solidFill>
                  <a:schemeClr val="tx2">
                    <a:lumMod val="75000"/>
                  </a:schemeClr>
                </a:solidFill>
              </a:rPr>
              <a:t>nja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njegove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kvalitet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e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uskla</a:t>
            </a:r>
            <a:r>
              <a:rPr lang="hr-HR" dirty="0" err="1" smtClean="0">
                <a:solidFill>
                  <a:schemeClr val="tx2">
                    <a:lumMod val="75000"/>
                  </a:schemeClr>
                </a:solidFill>
              </a:rPr>
              <a:t>đivanja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s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potrebama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tržišta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rada</a:t>
            </a:r>
            <a:endParaRPr lang="hr-H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hr-HR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Sastoji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se od tri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investicijska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prioriteta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endParaRPr lang="hr-HR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2" algn="just"/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Poboljšanje </a:t>
            </a:r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kvalitete, učinkovitosti i pristupa </a:t>
            </a:r>
            <a:r>
              <a:rPr lang="hr-HR" b="1" dirty="0">
                <a:solidFill>
                  <a:schemeClr val="tx2">
                    <a:lumMod val="75000"/>
                  </a:schemeClr>
                </a:solidFill>
              </a:rPr>
              <a:t>visokom obrazovanju </a:t>
            </a:r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(10.II)</a:t>
            </a:r>
          </a:p>
          <a:p>
            <a:pPr lvl="2" algn="just"/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Unapređenje jednakog pristupa </a:t>
            </a:r>
            <a:r>
              <a:rPr lang="hr-HR" b="1" dirty="0">
                <a:solidFill>
                  <a:schemeClr val="tx2">
                    <a:lumMod val="75000"/>
                  </a:schemeClr>
                </a:solidFill>
              </a:rPr>
              <a:t>cjeloživotnom učenju </a:t>
            </a:r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(10.III)</a:t>
            </a:r>
          </a:p>
          <a:p>
            <a:pPr lvl="2" algn="just"/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Jačanje relevantnosti sustava </a:t>
            </a:r>
            <a:r>
              <a:rPr lang="hr-HR" b="1" dirty="0">
                <a:solidFill>
                  <a:schemeClr val="tx2">
                    <a:lumMod val="75000"/>
                  </a:schemeClr>
                </a:solidFill>
              </a:rPr>
              <a:t>strukovnog obrazovanja i osposobljavanja </a:t>
            </a:r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(10.IV)</a:t>
            </a:r>
          </a:p>
          <a:p>
            <a:pPr marL="0" indent="0" algn="just">
              <a:buNone/>
            </a:pPr>
            <a:endParaRPr lang="hr-HR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Za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provedbu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aktivnosti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unutar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investicijskih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prioriteta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i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ciljeva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do 2023.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raspolaganju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su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sredstva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u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iznosu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od 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450 </a:t>
            </a:r>
            <a:r>
              <a:rPr lang="en-GB" b="1" dirty="0" err="1">
                <a:solidFill>
                  <a:schemeClr val="tx2">
                    <a:lumMod val="75000"/>
                  </a:schemeClr>
                </a:solidFill>
              </a:rPr>
              <a:t>milijuna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tx2">
                    <a:lumMod val="75000"/>
                  </a:schemeClr>
                </a:solidFill>
              </a:rPr>
              <a:t>eura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 (EU dio)</a:t>
            </a:r>
            <a:endParaRPr lang="hr-HR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hr-HR" b="1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5624515"/>
            <a:ext cx="2133600" cy="273844"/>
          </a:xfrm>
          <a:prstGeom prst="rect">
            <a:avLst/>
          </a:prstGeom>
        </p:spPr>
        <p:txBody>
          <a:bodyPr/>
          <a:lstStyle/>
          <a:p>
            <a:fld id="{E51A8F10-B88E-480E-ABF1-C956DEFC7877}" type="slidenum">
              <a:rPr lang="hr-HR" smtClean="0"/>
              <a:pPr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6755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850106"/>
          </a:xfrm>
        </p:spPr>
        <p:txBody>
          <a:bodyPr>
            <a:normAutofit/>
          </a:bodyPr>
          <a:lstStyle/>
          <a:p>
            <a:r>
              <a:rPr lang="hr-HR" sz="2400" dirty="0" smtClean="0">
                <a:solidFill>
                  <a:schemeClr val="accent1">
                    <a:lumMod val="50000"/>
                  </a:schemeClr>
                </a:solidFill>
              </a:rPr>
              <a:t>Planirani Pozivi u 2016.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>
                <a:solidFill>
                  <a:schemeClr val="accent1">
                    <a:lumMod val="50000"/>
                  </a:schemeClr>
                </a:solidFill>
              </a:rPr>
              <a:t>Provedba HKO-a na razini visokog obrazovanja (10.II.1)</a:t>
            </a:r>
          </a:p>
          <a:p>
            <a:pPr lvl="2" algn="just"/>
            <a:r>
              <a:rPr lang="hr-HR" sz="1500" b="1" dirty="0" err="1">
                <a:solidFill>
                  <a:schemeClr val="accent1">
                    <a:lumMod val="50000"/>
                  </a:schemeClr>
                </a:solidFill>
              </a:rPr>
              <a:t>Cilj</a:t>
            </a:r>
            <a:r>
              <a:rPr lang="hr-HR" sz="1500" dirty="0" err="1">
                <a:solidFill>
                  <a:schemeClr val="accent1">
                    <a:lumMod val="50000"/>
                  </a:schemeClr>
                </a:solidFill>
              </a:rPr>
              <a:t>:unapređenje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kvalitete visokog obrazovanja kroz razvoj i provedbu HKO-a</a:t>
            </a:r>
          </a:p>
          <a:p>
            <a:pPr lvl="2" algn="just"/>
            <a:r>
              <a:rPr lang="en-GB" sz="1500" b="1" dirty="0" err="1">
                <a:solidFill>
                  <a:schemeClr val="accent1">
                    <a:lumMod val="50000"/>
                  </a:schemeClr>
                </a:solidFill>
              </a:rPr>
              <a:t>Prihvatljivi</a:t>
            </a:r>
            <a:r>
              <a:rPr lang="en-GB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prijavitelji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visoka učilišta, znanstvene organizacije, javne ustanove zadužene za razvoj/provedbu obrazovnih politika u partnerstvu s  odgojno-obrazovnim ustanovama; ustanovama za obrazovanje odraslih; nevladinim organizacijama; studentskim organizacijama; strukovnim komorama i udruženjima; tijelima državne uprave; jedinicama regionalne i lokalne samouprave; poslodavcima i udruženjima poslodavaca; sindikatima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Aktivnosti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razvoj i izrada standarda djelomičnih i cjelovitih kvalifikacija; razvoj novih i unapređenje postojećih studijskih programa/kurikuluma u skladu s HKO-om; razvoj i izrada standarda zanimanja te potrebnih analitičkih podloga; razvoj i/ili provedba programa stručnog i kontinuiranog usavršavanja poučavatelja u primjeni koncepta ishoda učenja…</a:t>
            </a:r>
            <a:endParaRPr lang="hr-HR" sz="15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2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iznos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– 30. 400. 000,00 kn</a:t>
            </a:r>
          </a:p>
          <a:p>
            <a:pPr lvl="2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datum objave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– 4. kvartal 2016.</a:t>
            </a:r>
          </a:p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5624515"/>
            <a:ext cx="2133600" cy="273844"/>
          </a:xfrm>
          <a:prstGeom prst="rect">
            <a:avLst/>
          </a:prstGeom>
        </p:spPr>
        <p:txBody>
          <a:bodyPr/>
          <a:lstStyle/>
          <a:p>
            <a:fld id="{E51A8F10-B88E-480E-ABF1-C956DEFC7877}" type="slidenum">
              <a:rPr lang="hr-HR" smtClean="0"/>
              <a:pPr/>
              <a:t>3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4725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634082"/>
          </a:xfrm>
        </p:spPr>
        <p:txBody>
          <a:bodyPr>
            <a:normAutofit/>
          </a:bodyPr>
          <a:lstStyle/>
          <a:p>
            <a:r>
              <a:rPr lang="hr-HR" sz="2400" dirty="0">
                <a:solidFill>
                  <a:schemeClr val="accent1">
                    <a:lumMod val="50000"/>
                  </a:schemeClr>
                </a:solidFill>
              </a:rPr>
              <a:t>Planirani Pozivi u 2016.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Internacionalizacija </a:t>
            </a:r>
            <a:r>
              <a:rPr lang="hr-HR" sz="2000" b="1" dirty="0">
                <a:solidFill>
                  <a:schemeClr val="accent1">
                    <a:lumMod val="50000"/>
                  </a:schemeClr>
                </a:solidFill>
              </a:rPr>
              <a:t>visokog obrazovanja - razvoj studijskih programa na stranim jezicima u prioritetnim područjima i združenih </a:t>
            </a: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studija (10.II.1)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Cilj: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Povećanje kvalitete dostupnog obrazovanja te povećanje međunarodne mobilnosti studenata i nastavnog osoblja u visokoobrazovnim ustanovama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Prihvatljivi prijavitelji: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visoka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učilišta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znanstvene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organizacije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javne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ustanove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zadužene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za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razvoj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provedbu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obrazovnih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politika</a:t>
            </a:r>
            <a:endParaRPr lang="hr-HR" sz="1500" dirty="0">
              <a:solidFill>
                <a:schemeClr val="accent1">
                  <a:lumMod val="50000"/>
                </a:schemeClr>
              </a:solidFill>
            </a:endParaRP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Aktivnosti: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razvoj studijskih programa i zajedničkih/dvostrukih studijskih programa na stranim jezicima u znanstvenim, tehnološkim, inženjerskim i matematičkim (STEM) područjima te u informacijsko-komunikacijskom području i drugim prioritetnim područjima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iznos: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19.125.000,00 kn 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Indikativno datum objave: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4. kvartal 2016.</a:t>
            </a:r>
            <a:endParaRPr lang="en-GB" sz="1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5624515"/>
            <a:ext cx="2133600" cy="273844"/>
          </a:xfrm>
          <a:prstGeom prst="rect">
            <a:avLst/>
          </a:prstGeom>
        </p:spPr>
        <p:txBody>
          <a:bodyPr/>
          <a:lstStyle/>
          <a:p>
            <a:fld id="{E51A8F10-B88E-480E-ABF1-C956DEFC7877}" type="slidenum">
              <a:rPr lang="hr-HR" smtClean="0"/>
              <a:pPr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7393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634082"/>
          </a:xfrm>
        </p:spPr>
        <p:txBody>
          <a:bodyPr>
            <a:normAutofit/>
          </a:bodyPr>
          <a:lstStyle/>
          <a:p>
            <a:r>
              <a:rPr lang="hr-HR" sz="2400" dirty="0">
                <a:solidFill>
                  <a:schemeClr val="accent1">
                    <a:lumMod val="50000"/>
                  </a:schemeClr>
                </a:solidFill>
              </a:rPr>
              <a:t>Planirani Pozivi u 2016.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Osiguravanje pomoćnika u nastavi i stručnih komunikacijskih posrednika  učenicima </a:t>
            </a:r>
            <a:r>
              <a:rPr lang="hr-HR" sz="2000" b="1" dirty="0">
                <a:solidFill>
                  <a:schemeClr val="accent1">
                    <a:lumMod val="50000"/>
                  </a:schemeClr>
                </a:solidFill>
              </a:rPr>
              <a:t>s teškoćama u </a:t>
            </a: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razvoju </a:t>
            </a: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u osnovnoškolskim i srednjoškolskim odgojno-obrazovnim ustanovama, faza II – (</a:t>
            </a: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10.III.1)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Cilj: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Osiguravati </a:t>
            </a:r>
            <a:r>
              <a:rPr lang="hr-HR" sz="1500" dirty="0" err="1">
                <a:solidFill>
                  <a:schemeClr val="accent1">
                    <a:lumMod val="50000"/>
                  </a:schemeClr>
                </a:solidFill>
              </a:rPr>
              <a:t>inkluzivno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obrazovanje učenika s teškoćama u razvoju u osnovnoškolskim i srednjoškolskim odgojno obrazovnim ustanovama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Prihvatljivi prijavitelji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osnivači osnovnih i srednjih škola (javnih i privatnih škola s pravom javnosti) u partnerstvu s osnovnim i srednjim školama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Aktivnosti: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Financiranje troškova rada pomoćnika za pružanje potpore učenicima s teškoćama 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iznos: </a:t>
            </a:r>
            <a:r>
              <a:rPr lang="hr-HR" sz="1500" dirty="0" smtClean="0">
                <a:solidFill>
                  <a:schemeClr val="accent1">
                    <a:lumMod val="50000"/>
                  </a:schemeClr>
                </a:solidFill>
              </a:rPr>
              <a:t>80,000,000.00</a:t>
            </a:r>
            <a:endParaRPr lang="hr-HR" sz="1500" dirty="0">
              <a:solidFill>
                <a:schemeClr val="accent1">
                  <a:lumMod val="50000"/>
                </a:schemeClr>
              </a:solidFill>
            </a:endParaRP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datum </a:t>
            </a:r>
            <a:r>
              <a:rPr lang="hr-HR" sz="1500" b="1" dirty="0" smtClean="0">
                <a:solidFill>
                  <a:schemeClr val="accent1">
                    <a:lumMod val="50000"/>
                  </a:schemeClr>
                </a:solidFill>
              </a:rPr>
              <a:t>objave: </a:t>
            </a:r>
            <a:r>
              <a:rPr lang="hr-HR" sz="1500" dirty="0" smtClean="0">
                <a:solidFill>
                  <a:schemeClr val="accent1">
                    <a:lumMod val="50000"/>
                  </a:schemeClr>
                </a:solidFill>
              </a:rPr>
              <a:t>2.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kvartal 2016. </a:t>
            </a:r>
            <a:endParaRPr lang="en-GB" sz="1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5624515"/>
            <a:ext cx="2133600" cy="273844"/>
          </a:xfrm>
          <a:prstGeom prst="rect">
            <a:avLst/>
          </a:prstGeom>
        </p:spPr>
        <p:txBody>
          <a:bodyPr/>
          <a:lstStyle/>
          <a:p>
            <a:fld id="{E51A8F10-B88E-480E-ABF1-C956DEFC7877}" type="slidenum">
              <a:rPr lang="hr-HR" smtClean="0"/>
              <a:pPr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9903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634082"/>
          </a:xfrm>
        </p:spPr>
        <p:txBody>
          <a:bodyPr>
            <a:normAutofit/>
          </a:bodyPr>
          <a:lstStyle/>
          <a:p>
            <a:r>
              <a:rPr lang="hr-HR" sz="2400" dirty="0">
                <a:solidFill>
                  <a:schemeClr val="accent1">
                    <a:lumMod val="50000"/>
                  </a:schemeClr>
                </a:solidFill>
              </a:rPr>
              <a:t>Planirani Pozivi u 2016.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Programska</a:t>
            </a:r>
            <a:r>
              <a:rPr lang="hr-HR" sz="2000" b="1" dirty="0">
                <a:solidFill>
                  <a:schemeClr val="accent1">
                    <a:lumMod val="50000"/>
                  </a:schemeClr>
                </a:solidFill>
              </a:rPr>
              <a:t>, stručna i financijska potpora obrazovanju učenika pripadnika romske nacionalne </a:t>
            </a: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manjine (10.III.1)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Cilj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Pružati potporu učenicima, pripadnicima romske nacionalne manjine, na razini predškolskog i osnovnog obrazovanja kako bi se olakšao proces njihove integracije u sustav redovnog obrazovanja</a:t>
            </a:r>
          </a:p>
          <a:p>
            <a:pPr lvl="2" algn="just"/>
            <a:r>
              <a:rPr lang="en-GB" sz="1500" b="1" dirty="0" err="1">
                <a:solidFill>
                  <a:schemeClr val="accent1">
                    <a:lumMod val="50000"/>
                  </a:schemeClr>
                </a:solidFill>
              </a:rPr>
              <a:t>Prihvatljivi</a:t>
            </a:r>
            <a:r>
              <a:rPr lang="en-GB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b="1" dirty="0" err="1">
                <a:solidFill>
                  <a:schemeClr val="accent1">
                    <a:lumMod val="50000"/>
                  </a:schemeClr>
                </a:solidFill>
              </a:rPr>
              <a:t>prijavitelji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osnivači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odgojno-obrazovnih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institucija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na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razini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pred-tercijarnog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obrazovanja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u partnerstvu s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dječji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vrtići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ma i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osnovn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im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škol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ama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hr-HR" sz="1500" dirty="0">
              <a:solidFill>
                <a:schemeClr val="accent1">
                  <a:lumMod val="50000"/>
                </a:schemeClr>
              </a:solidFill>
            </a:endParaRP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Aktivnosti: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 provedba izvanškolskih aktivnosti - programi produženog boravka;  izvannastavne aktivnosti usmjerene ka socijalnoj integraciji učenika pripadnika romske nacionalne manjine; učenje hrvatskog jezika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iznos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15,300,000.00 kn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datum objave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2. kvartal 2016.</a:t>
            </a:r>
          </a:p>
          <a:p>
            <a:pPr algn="just"/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5624515"/>
            <a:ext cx="2133600" cy="273844"/>
          </a:xfrm>
          <a:prstGeom prst="rect">
            <a:avLst/>
          </a:prstGeom>
        </p:spPr>
        <p:txBody>
          <a:bodyPr/>
          <a:lstStyle/>
          <a:p>
            <a:fld id="{E51A8F10-B88E-480E-ABF1-C956DEFC7877}" type="slidenum">
              <a:rPr lang="hr-HR" smtClean="0"/>
              <a:pPr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052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778098"/>
          </a:xfrm>
        </p:spPr>
        <p:txBody>
          <a:bodyPr>
            <a:normAutofit/>
          </a:bodyPr>
          <a:lstStyle/>
          <a:p>
            <a:r>
              <a:rPr lang="hr-HR" sz="2400" dirty="0">
                <a:solidFill>
                  <a:schemeClr val="accent1">
                    <a:lumMod val="50000"/>
                  </a:schemeClr>
                </a:solidFill>
              </a:rPr>
              <a:t>Planirani Pozivi u 2016.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000" b="1" dirty="0" err="1" smtClean="0">
                <a:solidFill>
                  <a:schemeClr val="accent1">
                    <a:lumMod val="50000"/>
                  </a:schemeClr>
                </a:solidFill>
              </a:rPr>
              <a:t>Poticanje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1">
                    <a:lumMod val="50000"/>
                  </a:schemeClr>
                </a:solidFill>
              </a:rPr>
              <a:t>rada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s </a:t>
            </a:r>
            <a:r>
              <a:rPr lang="en-GB" sz="2000" b="1" dirty="0" err="1">
                <a:solidFill>
                  <a:schemeClr val="accent1">
                    <a:lumMod val="50000"/>
                  </a:schemeClr>
                </a:solidFill>
              </a:rPr>
              <a:t>darovitom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1">
                    <a:lumMod val="50000"/>
                  </a:schemeClr>
                </a:solidFill>
              </a:rPr>
              <a:t>djecom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i </a:t>
            </a:r>
            <a:r>
              <a:rPr lang="en-GB" sz="2000" b="1" dirty="0" err="1">
                <a:solidFill>
                  <a:schemeClr val="accent1">
                    <a:lumMod val="50000"/>
                  </a:schemeClr>
                </a:solidFill>
              </a:rPr>
              <a:t>učenicima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1">
                    <a:lumMod val="50000"/>
                  </a:schemeClr>
                </a:solidFill>
              </a:rPr>
              <a:t>na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1">
                    <a:lumMod val="50000"/>
                  </a:schemeClr>
                </a:solidFill>
              </a:rPr>
              <a:t>predtercijarnoj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b="1" dirty="0" err="1" smtClean="0">
                <a:solidFill>
                  <a:schemeClr val="accent1">
                    <a:lumMod val="50000"/>
                  </a:schemeClr>
                </a:solidFill>
              </a:rPr>
              <a:t>razini</a:t>
            </a: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 (10.III.2)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Cilj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Razvoj potencijala darovitih učenika u skladu s njihovim sklonostima, sposobnostima i interesima 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Prihvatljivi prijavitelji: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osnovnoškolske i srednjoškolske odgojno-obrazovne ustanove, jedinice lokalne i regionalne samouprave</a:t>
            </a:r>
          </a:p>
          <a:p>
            <a:pPr lvl="2" algn="just"/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Aktivnosti: jačanje kompetencija, učitelja, nastavnika, stručnih suradnika u odgojno-obrazovnim ustanovama; izrada i implementacija individualiziranih programa te novih metoda i oblika rada s darovitim učenicima; provedba izvannastavnih i izvanškolskih aktivnosti za darovite učenike </a:t>
            </a:r>
            <a:endParaRPr lang="en-GB" sz="1500" dirty="0">
              <a:solidFill>
                <a:schemeClr val="accent1">
                  <a:lumMod val="50000"/>
                </a:schemeClr>
              </a:solidFill>
            </a:endParaRP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iznos: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7,650,000.00 kn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datum objave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hr-HR" sz="1500" dirty="0" smtClean="0">
                <a:solidFill>
                  <a:schemeClr val="accent1">
                    <a:lumMod val="50000"/>
                  </a:schemeClr>
                </a:solidFill>
              </a:rPr>
              <a:t>3.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kvartal 2016.</a:t>
            </a:r>
          </a:p>
          <a:p>
            <a:pPr algn="just"/>
            <a:endParaRPr lang="hr-HR" dirty="0" smtClean="0">
              <a:solidFill>
                <a:srgbClr val="002060"/>
              </a:solidFill>
            </a:endParaRP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5624515"/>
            <a:ext cx="2133600" cy="273844"/>
          </a:xfrm>
          <a:prstGeom prst="rect">
            <a:avLst/>
          </a:prstGeom>
        </p:spPr>
        <p:txBody>
          <a:bodyPr/>
          <a:lstStyle/>
          <a:p>
            <a:fld id="{E51A8F10-B88E-480E-ABF1-C956DEFC7877}" type="slidenum">
              <a:rPr lang="hr-HR" smtClean="0"/>
              <a:pPr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6522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706090"/>
          </a:xfrm>
        </p:spPr>
        <p:txBody>
          <a:bodyPr>
            <a:normAutofit/>
          </a:bodyPr>
          <a:lstStyle/>
          <a:p>
            <a:r>
              <a:rPr lang="hr-HR" sz="2400" dirty="0">
                <a:solidFill>
                  <a:schemeClr val="accent1">
                    <a:lumMod val="50000"/>
                  </a:schemeClr>
                </a:solidFill>
              </a:rPr>
              <a:t>Planirani Pozivi u 2016.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000" b="1" dirty="0" err="1" smtClean="0">
                <a:solidFill>
                  <a:schemeClr val="accent1">
                    <a:lumMod val="50000"/>
                  </a:schemeClr>
                </a:solidFill>
              </a:rPr>
              <a:t>Unapređenje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1">
                    <a:lumMod val="50000"/>
                  </a:schemeClr>
                </a:solidFill>
              </a:rPr>
              <a:t>pismenosti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u svrhu </a:t>
            </a:r>
            <a:r>
              <a:rPr lang="en-GB" sz="2000" b="1" dirty="0" err="1">
                <a:solidFill>
                  <a:schemeClr val="accent1">
                    <a:lumMod val="50000"/>
                  </a:schemeClr>
                </a:solidFill>
              </a:rPr>
              <a:t>promocije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accent1">
                    <a:lumMod val="50000"/>
                  </a:schemeClr>
                </a:solidFill>
              </a:rPr>
              <a:t>cjeloživotnog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b="1" dirty="0" err="1" smtClean="0">
                <a:solidFill>
                  <a:schemeClr val="accent1">
                    <a:lumMod val="50000"/>
                  </a:schemeClr>
                </a:solidFill>
              </a:rPr>
              <a:t>učenja</a:t>
            </a: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 (10.III.2)</a:t>
            </a: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Cilj: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Podići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razinu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informacijske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pismenosti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učenika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osnovnih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i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srednjih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škola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kako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bi se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pripremili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za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cjeloživotno</a:t>
            </a:r>
            <a:r>
              <a:rPr lang="en-GB" sz="15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dirty="0" err="1">
                <a:solidFill>
                  <a:schemeClr val="accent1">
                    <a:lumMod val="50000"/>
                  </a:schemeClr>
                </a:solidFill>
              </a:rPr>
              <a:t>učenje</a:t>
            </a:r>
            <a:endParaRPr lang="hr-HR" sz="1500" dirty="0">
              <a:solidFill>
                <a:schemeClr val="accent1">
                  <a:lumMod val="50000"/>
                </a:schemeClr>
              </a:solidFill>
            </a:endParaRP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Prihvatljivi prijavitelji: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osnovnoškolske i srednjoškolske odgojno-obrazovne ustanove</a:t>
            </a: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Aktivnosti: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stručno usavršavanje nastavnika/učitelja, organizacija i provedba studijskih posjeta, razvoj fakultativnih programa/kurikuluma, opremanje školskih knjižnica relevantnom građom,  radionice za roditelje, radionice za učitelje/nastavnike, stručne suradnike</a:t>
            </a:r>
            <a:endParaRPr lang="en-GB" sz="1500" dirty="0">
              <a:solidFill>
                <a:schemeClr val="accent1">
                  <a:lumMod val="50000"/>
                </a:schemeClr>
              </a:solidFill>
            </a:endParaRP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iznos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26,775,000.00 kn</a:t>
            </a: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datum objave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3. kvartal 2016.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5624515"/>
            <a:ext cx="2133600" cy="273844"/>
          </a:xfrm>
          <a:prstGeom prst="rect">
            <a:avLst/>
          </a:prstGeom>
        </p:spPr>
        <p:txBody>
          <a:bodyPr/>
          <a:lstStyle/>
          <a:p>
            <a:fld id="{E51A8F10-B88E-480E-ABF1-C956DEFC7877}" type="slidenum">
              <a:rPr lang="hr-HR" smtClean="0"/>
              <a:pPr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0933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778098"/>
          </a:xfrm>
        </p:spPr>
        <p:txBody>
          <a:bodyPr>
            <a:normAutofit/>
          </a:bodyPr>
          <a:lstStyle/>
          <a:p>
            <a:r>
              <a:rPr lang="hr-HR" sz="2400" dirty="0">
                <a:solidFill>
                  <a:schemeClr val="accent1">
                    <a:lumMod val="50000"/>
                  </a:schemeClr>
                </a:solidFill>
              </a:rPr>
              <a:t>Planirani Pozivi u 2016.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Podrška </a:t>
            </a:r>
            <a:r>
              <a:rPr lang="hr-HR" sz="2000" b="1" dirty="0">
                <a:solidFill>
                  <a:schemeClr val="accent1">
                    <a:lumMod val="50000"/>
                  </a:schemeClr>
                </a:solidFill>
              </a:rPr>
              <a:t>obrazovanju odraslih polaznika uključivanjem u prioritetne programe obrazovanja, usmjerene unapređenju vještina i kompetencija polaznika u svrhu povećanja </a:t>
            </a:r>
            <a:r>
              <a:rPr lang="hr-HR" sz="2000" b="1" dirty="0" err="1" smtClean="0">
                <a:solidFill>
                  <a:schemeClr val="accent1">
                    <a:lumMod val="50000"/>
                  </a:schemeClr>
                </a:solidFill>
              </a:rPr>
              <a:t>zapošljivosti</a:t>
            </a:r>
            <a:r>
              <a:rPr lang="hr-HR" sz="2000" b="1" dirty="0" smtClean="0">
                <a:solidFill>
                  <a:schemeClr val="accent1">
                    <a:lumMod val="50000"/>
                  </a:schemeClr>
                </a:solidFill>
              </a:rPr>
              <a:t> (10.III.3)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Cilj: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 Povećati razinu znanja, vještina i kompetencija odraslih osoba bez kvalifikacija, s nižom razinom kvalifikacija ili s niskom razinom obrazovanosti, omogućiti stjecanje prve kvalifikacije ili stjecanje više razine kvalifikacije te prekvalifikacije kako bi se povećala konkurentnost osoba na tržištu rada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Prihvatljivi prijavitelji: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ustanove za obrazovanje odraslih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Aktivnosti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: odabir polaznika za uključivanje u programe obrazovanja odraslih; organizacija i provedba izvođenja programa obrazovanja odraslih; evaluacija provedbe programa</a:t>
            </a:r>
            <a:endParaRPr lang="en-GB" sz="1500" dirty="0">
              <a:solidFill>
                <a:schemeClr val="accent1">
                  <a:lumMod val="50000"/>
                </a:schemeClr>
              </a:solidFill>
            </a:endParaRP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iznos: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30,039,000.00 kn</a:t>
            </a:r>
          </a:p>
          <a:p>
            <a:pPr lvl="2" algn="just"/>
            <a:r>
              <a:rPr lang="hr-HR" sz="1500" b="1" dirty="0">
                <a:solidFill>
                  <a:schemeClr val="accent1">
                    <a:lumMod val="50000"/>
                  </a:schemeClr>
                </a:solidFill>
              </a:rPr>
              <a:t>Indikativni datum objave: </a:t>
            </a:r>
            <a:r>
              <a:rPr lang="hr-HR" sz="1500" dirty="0" smtClean="0">
                <a:solidFill>
                  <a:schemeClr val="accent1">
                    <a:lumMod val="50000"/>
                  </a:schemeClr>
                </a:solidFill>
              </a:rPr>
              <a:t>2. </a:t>
            </a:r>
            <a:r>
              <a:rPr lang="hr-HR" sz="1500" dirty="0">
                <a:solidFill>
                  <a:schemeClr val="accent1">
                    <a:lumMod val="50000"/>
                  </a:schemeClr>
                </a:solidFill>
              </a:rPr>
              <a:t>kvartal 2016.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5624515"/>
            <a:ext cx="2133600" cy="273844"/>
          </a:xfrm>
          <a:prstGeom prst="rect">
            <a:avLst/>
          </a:prstGeom>
        </p:spPr>
        <p:txBody>
          <a:bodyPr/>
          <a:lstStyle/>
          <a:p>
            <a:fld id="{E51A8F10-B88E-480E-ABF1-C956DEFC7877}" type="slidenum">
              <a:rPr lang="hr-HR" smtClean="0"/>
              <a:pPr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318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2564</TotalTime>
  <Words>898</Words>
  <Application>Microsoft Office PowerPoint</Application>
  <PresentationFormat>On-screen Show (4:3)</PresentationFormat>
  <Paragraphs>78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Tahoma</vt:lpstr>
      <vt:lpstr>Office Theme</vt:lpstr>
      <vt:lpstr>Indikativni godišnji Plan Poziva na dostavu projekata </vt:lpstr>
      <vt:lpstr>Prioritetna os 3: Obrazovanje i cjeloživotno učenje </vt:lpstr>
      <vt:lpstr>Planirani Pozivi u 2016.</vt:lpstr>
      <vt:lpstr>Planirani Pozivi u 2016.</vt:lpstr>
      <vt:lpstr>Planirani Pozivi u 2016.</vt:lpstr>
      <vt:lpstr>Planirani Pozivi u 2016.</vt:lpstr>
      <vt:lpstr>Planirani Pozivi u 2016.</vt:lpstr>
      <vt:lpstr>Planirani Pozivi u 2016.</vt:lpstr>
      <vt:lpstr>Planirani Pozivi u 2016.</vt:lpstr>
      <vt:lpstr>PowerPoint Presentation</vt:lpstr>
    </vt:vector>
  </TitlesOfParts>
  <Company>mrms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kdomjancic</dc:creator>
  <cp:lastModifiedBy>Jasminka Iveković</cp:lastModifiedBy>
  <cp:revision>424</cp:revision>
  <dcterms:created xsi:type="dcterms:W3CDTF">2012-10-02T09:41:23Z</dcterms:created>
  <dcterms:modified xsi:type="dcterms:W3CDTF">2016-04-15T08:54:20Z</dcterms:modified>
</cp:coreProperties>
</file>