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  <p:sldMasterId id="2147483711" r:id="rId3"/>
    <p:sldMasterId id="2147483724" r:id="rId4"/>
    <p:sldMasterId id="2147483737" r:id="rId5"/>
    <p:sldMasterId id="2147483698" r:id="rId6"/>
    <p:sldMasterId id="2147483685" r:id="rId7"/>
    <p:sldMasterId id="2147483660" r:id="rId8"/>
  </p:sldMasterIdLst>
  <p:notesMasterIdLst>
    <p:notesMasterId r:id="rId32"/>
  </p:notesMasterIdLst>
  <p:handoutMasterIdLst>
    <p:handoutMasterId r:id="rId33"/>
  </p:handoutMasterIdLst>
  <p:sldIdLst>
    <p:sldId id="272" r:id="rId9"/>
    <p:sldId id="260" r:id="rId10"/>
    <p:sldId id="261" r:id="rId11"/>
    <p:sldId id="297" r:id="rId12"/>
    <p:sldId id="298" r:id="rId13"/>
    <p:sldId id="280" r:id="rId14"/>
    <p:sldId id="292" r:id="rId15"/>
    <p:sldId id="293" r:id="rId16"/>
    <p:sldId id="281" r:id="rId17"/>
    <p:sldId id="294" r:id="rId18"/>
    <p:sldId id="295" r:id="rId19"/>
    <p:sldId id="284" r:id="rId20"/>
    <p:sldId id="302" r:id="rId21"/>
    <p:sldId id="276" r:id="rId22"/>
    <p:sldId id="287" r:id="rId23"/>
    <p:sldId id="277" r:id="rId24"/>
    <p:sldId id="290" r:id="rId25"/>
    <p:sldId id="278" r:id="rId26"/>
    <p:sldId id="279" r:id="rId27"/>
    <p:sldId id="275" r:id="rId28"/>
    <p:sldId id="299" r:id="rId29"/>
    <p:sldId id="300" r:id="rId30"/>
    <p:sldId id="291" r:id="rId31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95"/>
    <a:srgbClr val="CBCBCB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6645" autoAdjust="0"/>
  </p:normalViewPr>
  <p:slideViewPr>
    <p:cSldViewPr>
      <p:cViewPr>
        <p:scale>
          <a:sx n="90" d="100"/>
          <a:sy n="90" d="100"/>
        </p:scale>
        <p:origin x="-2244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19.4.2016.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19.4.2016.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5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321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8554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6009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0319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9381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63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928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216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972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2528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9578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85478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728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0138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40176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8491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55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03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510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49244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739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2079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107489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420838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6918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37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1416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63888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20860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181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1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13869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7000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58323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94069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270223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278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4556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732533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7991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19646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459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2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34614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5347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29454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4705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24191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7042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4754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750595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008859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1907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05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744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98731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518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23966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26686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409431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0342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3716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715892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01262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90458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435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13196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55867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070670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896319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101168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785084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081398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270580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264099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78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98423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886424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80092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1881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150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microsoft.com/office/2007/relationships/hdphoto" Target="../media/hdphoto1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5.xml"/><Relationship Id="rId16" Type="http://schemas.microsoft.com/office/2007/relationships/hdphoto" Target="../media/hdphoto2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8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7.xml"/><Relationship Id="rId16" Type="http://schemas.microsoft.com/office/2007/relationships/hdphoto" Target="../media/hdphoto3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50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9.xml"/><Relationship Id="rId16" Type="http://schemas.microsoft.com/office/2007/relationships/hdphoto" Target="../media/hdphoto4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57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62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61.xml"/><Relationship Id="rId16" Type="http://schemas.microsoft.com/office/2007/relationships/hdphoto" Target="../media/hdphoto5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12.jpeg"/><Relationship Id="rId10" Type="http://schemas.openxmlformats.org/officeDocument/2006/relationships/slideLayout" Target="../slideLayouts/slideLayout69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74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73.xml"/><Relationship Id="rId16" Type="http://schemas.microsoft.com/office/2007/relationships/hdphoto" Target="../media/hdphoto6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image" Target="../media/image13.jpeg"/><Relationship Id="rId10" Type="http://schemas.openxmlformats.org/officeDocument/2006/relationships/slideLayout" Target="../slideLayouts/slideLayout8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53336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44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7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2" y="-747463"/>
            <a:ext cx="10766920" cy="7605464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4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5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08369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2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83752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453336"/>
            <a:ext cx="1090363" cy="26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1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ctrTitle"/>
          </p:nvPr>
        </p:nvSpPr>
        <p:spPr>
          <a:xfrm>
            <a:off x="539552" y="3066529"/>
            <a:ext cx="8280920" cy="1730623"/>
          </a:xfrm>
        </p:spPr>
        <p:txBody>
          <a:bodyPr>
            <a:normAutofit fontScale="90000"/>
          </a:bodyPr>
          <a:lstStyle/>
          <a:p>
            <a:r>
              <a:rPr lang="it-IT" i="1" dirty="0" smtClean="0"/>
              <a:t>Info </a:t>
            </a:r>
            <a:r>
              <a:rPr lang="it-IT" i="1" dirty="0" err="1"/>
              <a:t>dan</a:t>
            </a:r>
            <a:r>
              <a:rPr lang="it-IT" i="1" dirty="0"/>
              <a:t> o </a:t>
            </a:r>
            <a:r>
              <a:rPr lang="it-IT" i="1" dirty="0" err="1"/>
              <a:t>Europskom</a:t>
            </a:r>
            <a:r>
              <a:rPr lang="it-IT" i="1" dirty="0"/>
              <a:t> </a:t>
            </a:r>
            <a:r>
              <a:rPr lang="it-IT" i="1" dirty="0" err="1"/>
              <a:t>socijalnom</a:t>
            </a:r>
            <a:r>
              <a:rPr lang="it-IT" i="1" dirty="0"/>
              <a:t> </a:t>
            </a:r>
            <a:r>
              <a:rPr lang="it-IT" i="1" dirty="0" err="1"/>
              <a:t>fondu</a:t>
            </a:r>
            <a:r>
              <a:rPr lang="hr-HR" dirty="0"/>
              <a:t/>
            </a:r>
            <a:br>
              <a:rPr lang="hr-HR" dirty="0"/>
            </a:br>
            <a:r>
              <a:rPr lang="pl-PL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pl-PL" dirty="0" smtClean="0">
                <a:solidFill>
                  <a:schemeClr val="tx1"/>
                </a:solidFill>
                <a:latin typeface="+mn-lt"/>
              </a:rPr>
            </a:br>
            <a:r>
              <a:rPr lang="hr-HR" sz="3600" i="1" dirty="0" smtClean="0">
                <a:solidFill>
                  <a:srgbClr val="002060"/>
                </a:solidFill>
              </a:rPr>
              <a:t>Poboljšanje </a:t>
            </a:r>
            <a:r>
              <a:rPr lang="hr-HR" sz="3600" i="1" dirty="0">
                <a:solidFill>
                  <a:srgbClr val="002060"/>
                </a:solidFill>
              </a:rPr>
              <a:t>pristupa ranjivih skupina tržištu rada u sektoru turizma i </a:t>
            </a:r>
            <a:r>
              <a:rPr lang="hr-HR" sz="3600" i="1" dirty="0" smtClean="0">
                <a:solidFill>
                  <a:srgbClr val="002060"/>
                </a:solidFill>
              </a:rPr>
              <a:t>ugostiteljstva</a:t>
            </a:r>
            <a:r>
              <a:rPr lang="hr-HR" sz="3600" dirty="0" smtClean="0">
                <a:solidFill>
                  <a:schemeClr val="tx1"/>
                </a:solidFill>
              </a:rPr>
              <a:t/>
            </a:r>
            <a:br>
              <a:rPr lang="hr-HR" sz="3600" dirty="0" smtClean="0">
                <a:solidFill>
                  <a:schemeClr val="tx1"/>
                </a:solidFill>
              </a:rPr>
            </a:br>
            <a:endParaRPr lang="hr-H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87624" y="4221088"/>
            <a:ext cx="6696744" cy="1944216"/>
          </a:xfrm>
        </p:spPr>
        <p:txBody>
          <a:bodyPr>
            <a:normAutofit fontScale="47500" lnSpcReduction="20000"/>
          </a:bodyPr>
          <a:lstStyle/>
          <a:p>
            <a:endParaRPr lang="hr-HR" sz="3600" b="1" dirty="0" smtClean="0">
              <a:solidFill>
                <a:schemeClr val="tx1"/>
              </a:solidFill>
            </a:endParaRPr>
          </a:p>
          <a:p>
            <a:r>
              <a:rPr lang="hr-HR" sz="3400" b="1" dirty="0" smtClean="0">
                <a:solidFill>
                  <a:schemeClr val="tx1"/>
                </a:solidFill>
              </a:rPr>
              <a:t>Ministarstvo turizma</a:t>
            </a:r>
          </a:p>
          <a:p>
            <a:endParaRPr lang="hr-HR" sz="1200" b="1" dirty="0">
              <a:solidFill>
                <a:schemeClr val="tx1"/>
              </a:solidFill>
            </a:endParaRPr>
          </a:p>
          <a:p>
            <a:endParaRPr lang="hr-HR" sz="1200" b="1" dirty="0" smtClean="0">
              <a:solidFill>
                <a:schemeClr val="tx1"/>
              </a:solidFill>
            </a:endParaRPr>
          </a:p>
          <a:p>
            <a:endParaRPr lang="hr-HR" sz="1200" b="1" dirty="0">
              <a:solidFill>
                <a:schemeClr val="tx1"/>
              </a:solidFill>
            </a:endParaRPr>
          </a:p>
          <a:p>
            <a:endParaRPr lang="hr-HR" sz="1200" b="1" dirty="0" smtClean="0">
              <a:solidFill>
                <a:schemeClr val="tx1"/>
              </a:solidFill>
            </a:endParaRPr>
          </a:p>
          <a:p>
            <a:r>
              <a:rPr lang="it-IT" sz="2900" b="1" i="1" dirty="0">
                <a:solidFill>
                  <a:schemeClr val="accent1"/>
                </a:solidFill>
              </a:rPr>
              <a:t>25. </a:t>
            </a:r>
            <a:r>
              <a:rPr lang="it-IT" sz="2900" b="1" i="1" dirty="0" err="1">
                <a:solidFill>
                  <a:schemeClr val="accent1"/>
                </a:solidFill>
              </a:rPr>
              <a:t>travnja</a:t>
            </a:r>
            <a:r>
              <a:rPr lang="it-IT" sz="2900" b="1" i="1" dirty="0">
                <a:solidFill>
                  <a:schemeClr val="accent1"/>
                </a:solidFill>
              </a:rPr>
              <a:t> 2016. </a:t>
            </a:r>
            <a:endParaRPr lang="hr-HR" sz="2900" dirty="0">
              <a:solidFill>
                <a:schemeClr val="accent1"/>
              </a:solidFill>
            </a:endParaRPr>
          </a:p>
          <a:p>
            <a:r>
              <a:rPr lang="it-IT" sz="2900" b="1" i="1" dirty="0">
                <a:solidFill>
                  <a:schemeClr val="accent1"/>
                </a:solidFill>
              </a:rPr>
              <a:t> </a:t>
            </a:r>
            <a:endParaRPr lang="hr-HR" sz="2900" dirty="0">
              <a:solidFill>
                <a:schemeClr val="accent1"/>
              </a:solidFill>
            </a:endParaRPr>
          </a:p>
          <a:p>
            <a:r>
              <a:rPr lang="it-IT" sz="2900" b="1" i="1" dirty="0" err="1">
                <a:solidFill>
                  <a:schemeClr val="accent1"/>
                </a:solidFill>
              </a:rPr>
              <a:t>Fakultet</a:t>
            </a:r>
            <a:r>
              <a:rPr lang="it-IT" sz="2900" b="1" i="1" dirty="0">
                <a:solidFill>
                  <a:schemeClr val="accent1"/>
                </a:solidFill>
              </a:rPr>
              <a:t> </a:t>
            </a:r>
            <a:r>
              <a:rPr lang="it-IT" sz="2900" b="1" i="1" dirty="0" err="1">
                <a:solidFill>
                  <a:schemeClr val="accent1"/>
                </a:solidFill>
              </a:rPr>
              <a:t>ekonomije</a:t>
            </a:r>
            <a:r>
              <a:rPr lang="it-IT" sz="2900" b="1" i="1" dirty="0">
                <a:solidFill>
                  <a:schemeClr val="accent1"/>
                </a:solidFill>
              </a:rPr>
              <a:t> i </a:t>
            </a:r>
            <a:r>
              <a:rPr lang="it-IT" sz="2900" b="1" i="1" dirty="0" err="1">
                <a:solidFill>
                  <a:schemeClr val="accent1"/>
                </a:solidFill>
              </a:rPr>
              <a:t>turizma</a:t>
            </a:r>
            <a:r>
              <a:rPr lang="it-IT" sz="2900" b="1" i="1" dirty="0">
                <a:solidFill>
                  <a:schemeClr val="accent1"/>
                </a:solidFill>
              </a:rPr>
              <a:t> «Dr. </a:t>
            </a:r>
            <a:r>
              <a:rPr lang="it-IT" sz="2900" b="1" i="1" dirty="0" err="1">
                <a:solidFill>
                  <a:schemeClr val="accent1"/>
                </a:solidFill>
              </a:rPr>
              <a:t>Mijo</a:t>
            </a:r>
            <a:r>
              <a:rPr lang="it-IT" sz="2900" b="1" i="1" dirty="0">
                <a:solidFill>
                  <a:schemeClr val="accent1"/>
                </a:solidFill>
              </a:rPr>
              <a:t> </a:t>
            </a:r>
            <a:r>
              <a:rPr lang="it-IT" sz="2900" b="1" i="1" dirty="0" err="1">
                <a:solidFill>
                  <a:schemeClr val="accent1"/>
                </a:solidFill>
              </a:rPr>
              <a:t>Mirković</a:t>
            </a:r>
            <a:r>
              <a:rPr lang="it-IT" sz="2900" b="1" i="1" smtClean="0">
                <a:solidFill>
                  <a:schemeClr val="accent1"/>
                </a:solidFill>
              </a:rPr>
              <a:t>»</a:t>
            </a:r>
            <a:endParaRPr lang="hr-HR" sz="2900" dirty="0">
              <a:solidFill>
                <a:schemeClr val="accent1"/>
              </a:solidFill>
            </a:endParaRPr>
          </a:p>
          <a:p>
            <a:r>
              <a:rPr lang="en-GB" sz="2900" b="1" i="1" dirty="0" err="1">
                <a:solidFill>
                  <a:schemeClr val="accent1"/>
                </a:solidFill>
              </a:rPr>
              <a:t>Preradovićeva</a:t>
            </a:r>
            <a:r>
              <a:rPr lang="en-GB" sz="2900" b="1" i="1" dirty="0">
                <a:solidFill>
                  <a:schemeClr val="accent1"/>
                </a:solidFill>
              </a:rPr>
              <a:t> 1, Pula</a:t>
            </a:r>
            <a:endParaRPr lang="hr-HR" sz="2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9" y="2165955"/>
            <a:ext cx="83529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r>
              <a:rPr lang="vi-VN" sz="1600" b="1" dirty="0" smtClean="0">
                <a:latin typeface="Calibri" panose="020F0502020204030204" pitchFamily="34" charset="0"/>
              </a:rPr>
              <a:t>Provedba </a:t>
            </a:r>
            <a:r>
              <a:rPr lang="vi-VN" sz="1600" b="1" dirty="0">
                <a:latin typeface="Calibri" panose="020F0502020204030204" pitchFamily="34" charset="0"/>
              </a:rPr>
              <a:t>programa osposobljavanja i usavršavanja prilagođenih ranjivim skupinama</a:t>
            </a:r>
            <a:r>
              <a:rPr lang="vi-VN" sz="1600" dirty="0">
                <a:latin typeface="Calibri" panose="020F0502020204030204" pitchFamily="34" charset="0"/>
              </a:rPr>
              <a:t>, temeljenih na inovativnom pristupu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PRIMJERI PRIHVATLJIVIH AKTIVNOSTI</a:t>
            </a:r>
          </a:p>
        </p:txBody>
      </p:sp>
    </p:spTree>
    <p:extLst>
      <p:ext uri="{BB962C8B-B14F-4D97-AF65-F5344CB8AC3E}">
        <p14:creationId xmlns:p14="http://schemas.microsoft.com/office/powerpoint/2010/main" val="272018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83529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hr-HR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R</a:t>
            </a:r>
            <a:r>
              <a:rPr lang="pt-BR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azvoj programa osposobljavanja i usavršavanja prilagođenih ranjivim skupinama</a:t>
            </a:r>
            <a:r>
              <a:rPr lang="pt-BR" sz="1600" dirty="0">
                <a:latin typeface="Calibri" panose="020F0502020204030204" pitchFamily="34" charset="0"/>
              </a:rPr>
              <a:t>, temeljenih na inovativnom pristupu</a:t>
            </a:r>
            <a:endParaRPr lang="vi-VN" sz="1600" dirty="0">
              <a:latin typeface="Calibri" panose="020F0502020204030204" pitchFamily="34" charset="0"/>
            </a:endParaRPr>
          </a:p>
          <a:p>
            <a:endParaRPr lang="vi-VN" sz="1600" dirty="0">
              <a:latin typeface="Calibri" panose="020F0502020204030204" pitchFamily="34" charset="0"/>
            </a:endParaRPr>
          </a:p>
          <a:p>
            <a:r>
              <a:rPr lang="vi-VN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Razvoj i provedba programa osposobljavanja i usavršavanja predavača </a:t>
            </a:r>
            <a:r>
              <a:rPr lang="vi-VN" sz="1600" dirty="0">
                <a:latin typeface="Calibri" panose="020F0502020204030204" pitchFamily="34" charset="0"/>
              </a:rPr>
              <a:t>u stručnim znanjima i pedagoškim vještinama </a:t>
            </a:r>
            <a:r>
              <a:rPr lang="vi-VN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i mentora </a:t>
            </a:r>
            <a:r>
              <a:rPr lang="vi-VN" sz="1600" dirty="0">
                <a:latin typeface="Calibri" panose="020F0502020204030204" pitchFamily="34" charset="0"/>
              </a:rPr>
              <a:t>u pedagoškim vještinama, temeljenih na inovativnom pristupu</a:t>
            </a:r>
          </a:p>
          <a:p>
            <a:endParaRPr lang="vi-VN" sz="1600" dirty="0">
              <a:latin typeface="Calibri" panose="020F0502020204030204" pitchFamily="34" charset="0"/>
            </a:endParaRPr>
          </a:p>
          <a:p>
            <a:r>
              <a:rPr lang="vi-VN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Provedba programa osposobljavanja i usavršavanja prilagođenih ranjivim skupinama</a:t>
            </a:r>
            <a:r>
              <a:rPr lang="vi-VN" sz="1600" dirty="0">
                <a:solidFill>
                  <a:srgbClr val="002060"/>
                </a:solidFill>
                <a:latin typeface="Calibri" panose="020F0502020204030204" pitchFamily="34" charset="0"/>
              </a:rPr>
              <a:t>, </a:t>
            </a:r>
            <a:r>
              <a:rPr lang="vi-VN" sz="1600" dirty="0">
                <a:latin typeface="Calibri" panose="020F0502020204030204" pitchFamily="34" charset="0"/>
              </a:rPr>
              <a:t>temeljenih na inovativnom </a:t>
            </a:r>
            <a:r>
              <a:rPr lang="vi-VN" sz="1600" dirty="0" smtClean="0">
                <a:latin typeface="Calibri" panose="020F0502020204030204" pitchFamily="34" charset="0"/>
              </a:rPr>
              <a:t>pristupu</a:t>
            </a:r>
            <a:endParaRPr lang="vi-VN" sz="1600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PRIMJERI PRIHVATLJIVIH AKTIVNOSTI</a:t>
            </a:r>
          </a:p>
        </p:txBody>
      </p:sp>
    </p:spTree>
    <p:extLst>
      <p:ext uri="{BB962C8B-B14F-4D97-AF65-F5344CB8AC3E}">
        <p14:creationId xmlns:p14="http://schemas.microsoft.com/office/powerpoint/2010/main" val="410564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Rectangle 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latin typeface="Calibri" panose="020F0502020204030204" pitchFamily="34" charset="0"/>
              </a:rPr>
              <a:t>D</a:t>
            </a:r>
            <a:r>
              <a:rPr lang="vi-VN" b="1" dirty="0" smtClean="0"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51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CILJANE SKUPINE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latin typeface="Calibri" panose="020F0502020204030204" pitchFamily="34" charset="0"/>
              </a:rPr>
              <a:t>D</a:t>
            </a:r>
            <a:r>
              <a:rPr lang="vi-VN" b="1" dirty="0" smtClean="0"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latin typeface="Calibri" panose="020F0502020204030204" pitchFamily="34" charset="0"/>
              </a:rPr>
              <a:t>:</a:t>
            </a:r>
            <a:endParaRPr lang="hr-HR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2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TextBox 18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Osobe s invaliditetom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716016" y="2781330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82" y="2996952"/>
            <a:ext cx="614046" cy="61404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vi-VN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91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Osobe s invaliditetom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latin typeface="Calibri" panose="020F0502020204030204" pitchFamily="34" charset="0"/>
              </a:rPr>
              <a:t>:</a:t>
            </a:r>
            <a:endParaRPr lang="hr-HR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3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TextBox 18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Osobe s invaliditetom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37890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Mlađi od 25 godina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716016" y="2781330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82" y="2996952"/>
            <a:ext cx="614046" cy="614046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694099" y="3469650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22792"/>
            <a:ext cx="670304" cy="67030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vi-VN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0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7890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Mlađi od 25 godina</a:t>
            </a:r>
          </a:p>
        </p:txBody>
      </p:sp>
      <p:sp>
        <p:nvSpPr>
          <p:cNvPr id="4" name="Rectangle 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latin typeface="Calibri" panose="020F0502020204030204" pitchFamily="34" charset="0"/>
              </a:rPr>
              <a:t>:</a:t>
            </a:r>
            <a:endParaRPr lang="hr-HR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TextBox 18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Osobe s invaliditetom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37890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Mlađi od 25 godina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28" y="4530606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Stariji od 54 godine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716016" y="2781330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82" y="2996952"/>
            <a:ext cx="614046" cy="614046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694099" y="3469650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22792"/>
            <a:ext cx="670304" cy="670304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4716016" y="4153916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27" y="4293096"/>
            <a:ext cx="711522" cy="71152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vi-VN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78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TextBox 18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Osobe s invaliditetom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37890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Mlađi od 25 godina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28" y="4530606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Stariji od 54 godine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528" y="5178678"/>
            <a:ext cx="448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Stručnjaci u turističko-ugostiteljskom sektoru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716016" y="2781330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82" y="2996952"/>
            <a:ext cx="614046" cy="614046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694099" y="3469650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22792"/>
            <a:ext cx="670304" cy="670304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4716016" y="4153916"/>
            <a:ext cx="1296144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27" y="4293096"/>
            <a:ext cx="711522" cy="711522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5724128" y="4824000"/>
            <a:ext cx="1296144" cy="10080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Rectangle 2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552" y="5011787"/>
            <a:ext cx="560680" cy="63242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vi-VN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05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 idx="4294967295"/>
          </p:nvPr>
        </p:nvSpPr>
        <p:spPr>
          <a:xfrm>
            <a:off x="539552" y="2204864"/>
            <a:ext cx="7883525" cy="3168650"/>
          </a:xfrm>
        </p:spPr>
        <p:txBody>
          <a:bodyPr>
            <a:noAutofit/>
          </a:bodyPr>
          <a:lstStyle/>
          <a:p>
            <a:r>
              <a:rPr lang="hr-HR" sz="2400" i="1" dirty="0">
                <a:solidFill>
                  <a:schemeClr val="tx1"/>
                </a:solidFill>
              </a:rPr>
              <a:t>K</a:t>
            </a:r>
            <a:r>
              <a:rPr lang="hr-HR" sz="2400" i="1" dirty="0" smtClean="0">
                <a:solidFill>
                  <a:schemeClr val="tx1"/>
                </a:solidFill>
              </a:rPr>
              <a:t>ako će </a:t>
            </a:r>
            <a:r>
              <a:rPr lang="hr-HR" sz="2400" i="1" dirty="0">
                <a:solidFill>
                  <a:srgbClr val="002060"/>
                </a:solidFill>
              </a:rPr>
              <a:t/>
            </a:r>
            <a:br>
              <a:rPr lang="hr-HR" sz="2400" i="1" dirty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/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r>
              <a:rPr lang="hr-HR" sz="2400" b="1" dirty="0" smtClean="0">
                <a:solidFill>
                  <a:srgbClr val="002060"/>
                </a:solidFill>
              </a:rPr>
              <a:t>Operativni </a:t>
            </a:r>
            <a:r>
              <a:rPr lang="hr-HR" sz="2400" b="1" dirty="0">
                <a:solidFill>
                  <a:srgbClr val="002060"/>
                </a:solidFill>
              </a:rPr>
              <a:t>P</a:t>
            </a:r>
            <a:r>
              <a:rPr lang="hr-HR" sz="2400" b="1" dirty="0" smtClean="0">
                <a:solidFill>
                  <a:srgbClr val="002060"/>
                </a:solidFill>
              </a:rPr>
              <a:t>rogram </a:t>
            </a:r>
            <a:r>
              <a:rPr lang="hr-HR" sz="2800" b="1" dirty="0" smtClean="0">
                <a:solidFill>
                  <a:srgbClr val="002060"/>
                </a:solidFill>
              </a:rPr>
              <a:t/>
            </a:r>
            <a:br>
              <a:rPr lang="hr-HR" sz="2800" b="1" dirty="0" smtClean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>„Učinkoviti ljudski potencijali” 2014.-2020. </a:t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/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r>
              <a:rPr lang="hr-HR" sz="2400" i="1" dirty="0" smtClean="0">
                <a:solidFill>
                  <a:schemeClr val="tx1"/>
                </a:solidFill>
              </a:rPr>
              <a:t>podržati socijalno uključivanje ranjivih skupina u turizmu i ugostiteljstvu te modernizaciju i poboljšanje kvalitete u strukovnom obrazovanju i osposobljavanju u sektoru turizma i ugostiteljstva u Republici Hrvatskoj?</a:t>
            </a:r>
            <a:endParaRPr lang="hr-HR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580112" y="1989242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323528" y="2165955"/>
            <a:ext cx="4965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latin typeface="Calibri" panose="020F0502020204030204" pitchFamily="34" charset="0"/>
              </a:rPr>
              <a:t>D</a:t>
            </a:r>
            <a:r>
              <a:rPr lang="vi-VN" b="1" dirty="0" smtClean="0">
                <a:latin typeface="Calibri" panose="020F0502020204030204" pitchFamily="34" charset="0"/>
              </a:rPr>
              <a:t>ugotrajno nezaposlene </a:t>
            </a:r>
            <a:r>
              <a:rPr lang="vi-VN" b="1" dirty="0">
                <a:latin typeface="Calibri" panose="020F0502020204030204" pitchFamily="34" charset="0"/>
              </a:rPr>
              <a:t>ili radno neaktivne osobe</a:t>
            </a:r>
          </a:p>
          <a:p>
            <a:endParaRPr lang="hr-HR" b="1" dirty="0">
              <a:latin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3060249"/>
            <a:ext cx="225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Osobe s invaliditetom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37890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Mlađi od 25 godina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28" y="4530606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Stariji od 54 godine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528" y="5178678"/>
            <a:ext cx="448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latin typeface="Calibri" panose="020F0502020204030204" pitchFamily="34" charset="0"/>
              </a:rPr>
              <a:t>Stručnjaci u turističko-ugostiteljskom sektoru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11" y="2145209"/>
            <a:ext cx="636121" cy="636121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716016" y="2781330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82" y="2996952"/>
            <a:ext cx="614046" cy="614046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694099" y="3469650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22792"/>
            <a:ext cx="670304" cy="670304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4716016" y="4153916"/>
            <a:ext cx="1296144" cy="100811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27" y="4293096"/>
            <a:ext cx="711522" cy="711522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5724128" y="4824000"/>
            <a:ext cx="1296144" cy="10080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Rectangle 23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CILJANE SKUPINE</a:t>
            </a:r>
            <a:endParaRPr lang="hr-HR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552" y="5011787"/>
            <a:ext cx="560680" cy="63242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33988" y="1835532"/>
            <a:ext cx="254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>
                <a:solidFill>
                  <a:srgbClr val="C00000"/>
                </a:solidFill>
                <a:latin typeface="Calibri" panose="020F0502020204030204" pitchFamily="34" charset="0"/>
              </a:rPr>
              <a:t>Nezaposleni, </a:t>
            </a:r>
            <a:r>
              <a:rPr lang="vi-VN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uključujući</a:t>
            </a:r>
            <a:r>
              <a:rPr lang="hr-H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:</a:t>
            </a:r>
            <a:endParaRPr lang="hr-HR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1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PRIHVATLJIVI PRIJAVITELJI I PARTNERI</a:t>
            </a:r>
            <a:endParaRPr lang="hr-HR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165955"/>
            <a:ext cx="136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PRIJAVITELJI</a:t>
            </a:r>
            <a:endParaRPr lang="hr-HR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359654"/>
              </p:ext>
            </p:extLst>
          </p:nvPr>
        </p:nvGraphicFramePr>
        <p:xfrm>
          <a:off x="395536" y="2492896"/>
          <a:ext cx="7488832" cy="567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Strukovna udruženja i ostale organizacije  civilnog društva u sektoru turizma i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ugostiteljstva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Obrazovne ustanove u sektoru turizma i ugostiteljstva</a:t>
                      </a:r>
                      <a:endParaRPr lang="hr-HR" sz="14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47296"/>
              </p:ext>
            </p:extLst>
          </p:nvPr>
        </p:nvGraphicFramePr>
        <p:xfrm>
          <a:off x="395536" y="3684528"/>
          <a:ext cx="7488832" cy="2155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Udrug</a:t>
                      </a:r>
                      <a:r>
                        <a:rPr lang="hr-HR" sz="14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a</a:t>
                      </a:r>
                      <a:endParaRPr lang="vi-VN" sz="1400" dirty="0" smtClean="0">
                        <a:solidFill>
                          <a:srgbClr val="00206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Ustanova za obrazovanje koja provodi programe</a:t>
                      </a:r>
                      <a:r>
                        <a:rPr lang="hr-HR" sz="1400" b="1" baseline="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osposobljavanja i usavršavanja sukladno Zakonu o</a:t>
                      </a:r>
                      <a:r>
                        <a:rPr lang="hr-HR" sz="1400" b="1" baseline="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obrazovanju odraslih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574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noProof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Razvojna</a:t>
                      </a:r>
                      <a:r>
                        <a:rPr lang="en-US" sz="1400" b="1" i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kern="1200" noProof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agencija</a:t>
                      </a:r>
                      <a:endParaRPr lang="en-US" sz="1400" b="1" i="0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egionalni ili područni ured Hrvatskog zavoda za zapošljavanje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i="0" noProof="0" dirty="0" smtClean="0">
                          <a:solidFill>
                            <a:srgbClr val="00206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Komora</a:t>
                      </a:r>
                      <a:endParaRPr lang="en-US" sz="1400" b="1" i="0" noProof="0" dirty="0" smtClean="0">
                        <a:solidFill>
                          <a:srgbClr val="00206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Trgovačko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društvo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koje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obavlja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djelatnost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u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sektoru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turizma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ili</a:t>
                      </a:r>
                      <a:r>
                        <a:rPr lang="en-US" sz="1400" b="1" i="0" noProof="0" dirty="0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rgbClr val="00206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ugostiteljstva</a:t>
                      </a:r>
                      <a:endParaRPr lang="en-US" sz="1400" b="1" i="0" noProof="0" dirty="0" smtClean="0">
                        <a:solidFill>
                          <a:srgbClr val="00206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brt koji obavlja djelatnost u sektoru turizma i/ ili ugostiteljstva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0795" y="3284984"/>
            <a:ext cx="112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hr-HR" b="1" dirty="0">
                <a:latin typeface="Calibri" panose="020F0502020204030204" pitchFamily="34" charset="0"/>
              </a:rPr>
              <a:t>PARTNERI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30795" y="3284984"/>
            <a:ext cx="7553574" cy="2592288"/>
          </a:xfrm>
          <a:prstGeom prst="rect">
            <a:avLst/>
          </a:prstGeom>
          <a:solidFill>
            <a:schemeClr val="bg1">
              <a:alpha val="82000"/>
            </a:schemeClr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227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PRIHVATLJIVI PRIJAVITELJI I PARTNERI</a:t>
            </a:r>
            <a:endParaRPr lang="hr-HR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165955"/>
            <a:ext cx="136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>
                <a:latin typeface="Calibri" panose="020F0502020204030204" pitchFamily="34" charset="0"/>
              </a:rPr>
              <a:t>PRIJAVITELJI</a:t>
            </a:r>
            <a:endParaRPr lang="hr-HR" b="1" dirty="0">
              <a:latin typeface="Calibri" panose="020F0502020204030204" pitchFamily="34" charset="0"/>
            </a:endParaRPr>
          </a:p>
        </p:txBody>
      </p:sp>
      <p:graphicFrame>
        <p:nvGraphicFramePr>
          <p:cNvPr id="9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60482"/>
              </p:ext>
            </p:extLst>
          </p:nvPr>
        </p:nvGraphicFramePr>
        <p:xfrm>
          <a:off x="395536" y="2492896"/>
          <a:ext cx="7488832" cy="567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Strukovna udruženja i ostale organizacije  civilnog društva u sektoru turizma i</a:t>
                      </a:r>
                      <a:r>
                        <a:rPr lang="hr-HR" sz="14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ugostiteljstva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b="1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Obrazovne ustanove u sektoru turizma i ugostiteljstva</a:t>
                      </a:r>
                      <a:endParaRPr lang="hr-HR" sz="1400" b="1" dirty="0" smtClean="0">
                        <a:solidFill>
                          <a:srgbClr val="00206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091703"/>
              </p:ext>
            </p:extLst>
          </p:nvPr>
        </p:nvGraphicFramePr>
        <p:xfrm>
          <a:off x="395536" y="3684528"/>
          <a:ext cx="7488832" cy="2155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Udrug</a:t>
                      </a:r>
                      <a:r>
                        <a:rPr lang="hr-HR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</a:t>
                      </a:r>
                      <a:endParaRPr lang="vi-VN" sz="14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Ustanova za obrazovanje koja provodi programe</a:t>
                      </a:r>
                      <a:r>
                        <a:rPr lang="hr-HR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osposobljavanja i usavršavanja sukladno Zakonu o</a:t>
                      </a:r>
                      <a:r>
                        <a:rPr lang="hr-HR" sz="14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obrazovanju odraslih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574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Razvojna</a:t>
                      </a:r>
                      <a:r>
                        <a:rPr lang="en-US" sz="1400" b="1" i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agencija</a:t>
                      </a:r>
                      <a:endParaRPr lang="en-US" sz="1400" b="1" i="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egionalni ili područni ured Hrvatskog zavoda za zapošljavanje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i="0" noProof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Komora</a:t>
                      </a:r>
                      <a:endParaRPr lang="en-US" sz="1400" b="1" i="0" noProof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Trgovačko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društvo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koje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obavlja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djelatnost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u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sektoru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turizma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ili</a:t>
                      </a:r>
                      <a:r>
                        <a:rPr lang="en-US" sz="1400" b="1" i="0" noProof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i="0" noProof="0" dirty="0" err="1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ugostiteljstva</a:t>
                      </a:r>
                      <a:endParaRPr lang="en-US" sz="1400" b="1" i="0" noProof="0" dirty="0" smtClean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169">
                <a:tc>
                  <a:txBody>
                    <a:bodyPr/>
                    <a:lstStyle/>
                    <a:p>
                      <a:pPr marL="0" marR="0" indent="0" algn="l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vi-VN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brt koji obavlja djelatnost u sektoru turizma i/ ili ugostiteljstva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0795" y="3284984"/>
            <a:ext cx="112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hr-HR" b="1" dirty="0">
                <a:solidFill>
                  <a:srgbClr val="002060"/>
                </a:solidFill>
                <a:latin typeface="Calibri" panose="020F0502020204030204" pitchFamily="34" charset="0"/>
              </a:rPr>
              <a:t>PARTNERI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30795" y="2165955"/>
            <a:ext cx="7553574" cy="903005"/>
          </a:xfrm>
          <a:prstGeom prst="rect">
            <a:avLst/>
          </a:prstGeom>
          <a:solidFill>
            <a:schemeClr val="bg1">
              <a:alpha val="82000"/>
            </a:schemeClr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35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 idx="4294967295"/>
          </p:nvPr>
        </p:nvSpPr>
        <p:spPr>
          <a:xfrm>
            <a:off x="539552" y="1844824"/>
            <a:ext cx="7883525" cy="3168650"/>
          </a:xfrm>
        </p:spPr>
        <p:txBody>
          <a:bodyPr>
            <a:noAutofit/>
          </a:bodyPr>
          <a:lstStyle/>
          <a:p>
            <a:r>
              <a:rPr lang="hr-HR" sz="2400" i="1" dirty="0">
                <a:solidFill>
                  <a:srgbClr val="002060"/>
                </a:solidFill>
              </a:rPr>
              <a:t/>
            </a:r>
            <a:br>
              <a:rPr lang="hr-HR" sz="2400" i="1" dirty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/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r>
              <a:rPr lang="hr-HR" sz="2800" b="1" dirty="0" smtClean="0">
                <a:solidFill>
                  <a:srgbClr val="002060"/>
                </a:solidFill>
              </a:rPr>
              <a:t/>
            </a:r>
            <a:br>
              <a:rPr lang="hr-HR" sz="2800" b="1" dirty="0" smtClean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>Hvala na pažnji!</a:t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r>
              <a:rPr lang="hr-HR" sz="2800" b="1" i="1" dirty="0" smtClean="0">
                <a:solidFill>
                  <a:srgbClr val="002060"/>
                </a:solidFill>
              </a:rPr>
              <a:t/>
            </a:r>
            <a:br>
              <a:rPr lang="hr-HR" sz="2800" b="1" i="1" dirty="0" smtClean="0">
                <a:solidFill>
                  <a:srgbClr val="002060"/>
                </a:solidFill>
              </a:rPr>
            </a:br>
            <a:endParaRPr lang="hr-HR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792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>
                <a:solidFill>
                  <a:srgbClr val="002060"/>
                </a:solidFill>
              </a:rPr>
              <a:t>Investicijski prioritet 9.4: </a:t>
            </a:r>
          </a:p>
          <a:p>
            <a:r>
              <a:rPr lang="hr-HR" sz="1600" dirty="0"/>
              <a:t>Poboljšanje pristupa pristupačnim, održivim i visokokvalitetnim uslugama, uključujući usluge zdravstvene skrbi i socijalne usluge od općeg interesa</a:t>
            </a:r>
          </a:p>
        </p:txBody>
      </p:sp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PODRUČJE INTERVENCIJE MINISTARSTVA TURIZMA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7" y="3356992"/>
            <a:ext cx="7128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>
                <a:solidFill>
                  <a:srgbClr val="002060"/>
                </a:solidFill>
              </a:rPr>
              <a:t>Specifični cilj 2: </a:t>
            </a:r>
          </a:p>
          <a:p>
            <a:r>
              <a:rPr lang="hr-HR" sz="1600" dirty="0"/>
              <a:t>Poboljšanje pristupa visokokvalitetnim socijalnim uslugama, uključujući podršku procesu </a:t>
            </a:r>
            <a:r>
              <a:rPr lang="hr-HR" sz="1600" dirty="0" err="1"/>
              <a:t>deinstitucionalizacije</a:t>
            </a:r>
            <a:endParaRPr lang="hr-HR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4581128"/>
            <a:ext cx="7128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 smtClean="0">
                <a:solidFill>
                  <a:srgbClr val="002060"/>
                </a:solidFill>
              </a:rPr>
              <a:t>Operacija</a:t>
            </a:r>
            <a:endParaRPr lang="hr-HR" sz="1600" b="1" dirty="0">
              <a:solidFill>
                <a:srgbClr val="002060"/>
              </a:solidFill>
            </a:endParaRPr>
          </a:p>
          <a:p>
            <a:r>
              <a:rPr lang="hr-HR" sz="1600" dirty="0"/>
              <a:t>Poboljšanje pristupa ranjivih skupina tržištu rada u sektoru turizma i ugostiteljstva</a:t>
            </a:r>
          </a:p>
        </p:txBody>
      </p:sp>
    </p:spTree>
    <p:extLst>
      <p:ext uri="{BB962C8B-B14F-4D97-AF65-F5344CB8AC3E}">
        <p14:creationId xmlns:p14="http://schemas.microsoft.com/office/powerpoint/2010/main" val="284845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83529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 smtClean="0">
                <a:solidFill>
                  <a:srgbClr val="002060"/>
                </a:solidFill>
              </a:rPr>
              <a:t>Prilika za zapošljavanje: </a:t>
            </a:r>
          </a:p>
          <a:p>
            <a:endParaRPr lang="hr-HR" sz="1600" b="1" dirty="0">
              <a:solidFill>
                <a:srgbClr val="002060"/>
              </a:solidFill>
            </a:endParaRPr>
          </a:p>
          <a:p>
            <a:r>
              <a:rPr lang="hr-HR" sz="1600" dirty="0"/>
              <a:t>Turistički sektor jedan je od generatora rasta hrvatskog </a:t>
            </a:r>
            <a:r>
              <a:rPr lang="hr-HR" sz="1600" dirty="0" smtClean="0"/>
              <a:t>gospodarstva </a:t>
            </a:r>
            <a:r>
              <a:rPr lang="pl-PL" sz="1600" dirty="0"/>
              <a:t>i djelatnost je na koju gospodarska kriza najmanje djeluje</a:t>
            </a:r>
            <a:r>
              <a:rPr lang="hr-HR" sz="1600" dirty="0" smtClean="0"/>
              <a:t> </a:t>
            </a:r>
          </a:p>
          <a:p>
            <a:endParaRPr lang="hr-HR" sz="1600" dirty="0" smtClean="0"/>
          </a:p>
          <a:p>
            <a:r>
              <a:rPr lang="hr-HR" sz="1600" dirty="0" smtClean="0"/>
              <a:t>Turizam i ugostiteljstvo je radno intenzivna gospodarska grana</a:t>
            </a:r>
          </a:p>
          <a:p>
            <a:endParaRPr lang="hr-HR" sz="1600" dirty="0"/>
          </a:p>
          <a:p>
            <a:r>
              <a:rPr lang="hr-HR" sz="1600" dirty="0" smtClean="0"/>
              <a:t>Poslodavci u sektoru turizma i </a:t>
            </a:r>
            <a:r>
              <a:rPr lang="hr-HR" sz="1600" dirty="0"/>
              <a:t>ugostiteljstva  ukazuju na nedostatak kvalitetnih zaposlenika koji posjeduju dovoljno stečenih praktičnih znanja i vještina</a:t>
            </a:r>
            <a:endParaRPr lang="hr-HR" sz="1600" dirty="0" smtClean="0"/>
          </a:p>
          <a:p>
            <a:endParaRPr lang="hr-HR" sz="1600" dirty="0" smtClean="0"/>
          </a:p>
          <a:p>
            <a:endParaRPr lang="hr-HR" sz="1600" dirty="0"/>
          </a:p>
          <a:p>
            <a:endParaRPr lang="hr-HR" sz="1600" dirty="0"/>
          </a:p>
        </p:txBody>
      </p:sp>
      <p:sp>
        <p:nvSpPr>
          <p:cNvPr id="8" name="Rectangle 7"/>
          <p:cNvSpPr/>
          <p:nvPr/>
        </p:nvSpPr>
        <p:spPr>
          <a:xfrm>
            <a:off x="1691680" y="45571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SOCIJALNO UKLJUČIVANJE KROZ SEKTOR TURIZMA I UGOSTITELJSTVA</a:t>
            </a:r>
          </a:p>
          <a:p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92987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83529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 smtClean="0">
                <a:solidFill>
                  <a:srgbClr val="002060"/>
                </a:solidFill>
              </a:rPr>
              <a:t>Društvena  inovacija:</a:t>
            </a:r>
          </a:p>
          <a:p>
            <a:endParaRPr lang="hr-HR" sz="1600" dirty="0" smtClean="0">
              <a:latin typeface="Calibri" panose="020F0502020204030204" pitchFamily="34" charset="0"/>
            </a:endParaRPr>
          </a:p>
          <a:p>
            <a:r>
              <a:rPr lang="hr-HR" sz="1600" dirty="0" smtClean="0">
                <a:latin typeface="Calibri" panose="020F0502020204030204" pitchFamily="34" charset="0"/>
              </a:rPr>
              <a:t>Projekti koji će se provoditi kroz ove pozive p</a:t>
            </a:r>
            <a:r>
              <a:rPr lang="vi-VN" sz="1600" dirty="0" smtClean="0">
                <a:latin typeface="Calibri" panose="020F0502020204030204" pitchFamily="34" charset="0"/>
              </a:rPr>
              <a:t>ridonijet </a:t>
            </a:r>
            <a:r>
              <a:rPr lang="vi-VN" sz="1600" dirty="0">
                <a:latin typeface="Calibri" panose="020F0502020204030204" pitchFamily="34" charset="0"/>
              </a:rPr>
              <a:t>će socijalnoj uključenosti i integraciji ranjivih skupina na tržište rada u sektoru turizma i ugostiteljstva </a:t>
            </a:r>
            <a:r>
              <a:rPr lang="vi-VN" sz="1600" dirty="0" smtClean="0">
                <a:latin typeface="Calibri" panose="020F0502020204030204" pitchFamily="34" charset="0"/>
              </a:rPr>
              <a:t>koristeći </a:t>
            </a:r>
            <a:r>
              <a:rPr lang="vi-VN" sz="1600" dirty="0">
                <a:latin typeface="Calibri" panose="020F0502020204030204" pitchFamily="34" charset="0"/>
              </a:rPr>
              <a:t>načela inovativnog pristupa </a:t>
            </a:r>
            <a:r>
              <a:rPr lang="hr-HR" sz="1600" dirty="0" smtClean="0">
                <a:latin typeface="Calibri" panose="020F0502020204030204" pitchFamily="34" charset="0"/>
              </a:rPr>
              <a:t>pri </a:t>
            </a:r>
            <a:r>
              <a:rPr lang="vi-VN" sz="1600" dirty="0" smtClean="0">
                <a:latin typeface="Calibri" panose="020F0502020204030204" pitchFamily="34" charset="0"/>
              </a:rPr>
              <a:t>rješavanju </a:t>
            </a:r>
            <a:r>
              <a:rPr lang="hr-HR" sz="1600" dirty="0" smtClean="0">
                <a:latin typeface="Calibri" panose="020F0502020204030204" pitchFamily="34" charset="0"/>
              </a:rPr>
              <a:t>njihovih </a:t>
            </a:r>
            <a:r>
              <a:rPr lang="vi-VN" sz="1600" dirty="0" smtClean="0">
                <a:latin typeface="Calibri" panose="020F0502020204030204" pitchFamily="34" charset="0"/>
              </a:rPr>
              <a:t>društvenih potreb</a:t>
            </a:r>
            <a:r>
              <a:rPr lang="hr-HR" sz="1600" dirty="0" smtClean="0">
                <a:latin typeface="Calibri" panose="020F0502020204030204" pitchFamily="34" charset="0"/>
              </a:rPr>
              <a:t>a</a:t>
            </a:r>
            <a:r>
              <a:rPr lang="vi-VN" sz="1600" dirty="0" smtClean="0">
                <a:latin typeface="Calibri" panose="020F0502020204030204" pitchFamily="34" charset="0"/>
              </a:rPr>
              <a:t>. </a:t>
            </a:r>
            <a:r>
              <a:rPr lang="vi-VN" sz="1600" dirty="0">
                <a:latin typeface="Calibri" panose="020F0502020204030204" pitchFamily="34" charset="0"/>
              </a:rPr>
              <a:t>Društvene inovacije mogu uključivati osmišljavanje i pružanje novih usluga, prilagođene metode ili pristup ranjivoj skupini (usluge, metode i pristup rađenih po mjeri i prilagođenih lokalnim prilikama), sudjelovanje različitih dionika kao i stvaranje novih rješenja zajedno s korisnicima, a ne za njih. </a:t>
            </a:r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r>
              <a:rPr lang="hr-HR" sz="1600" b="1" dirty="0" smtClean="0">
                <a:solidFill>
                  <a:srgbClr val="002060"/>
                </a:solidFill>
              </a:rPr>
              <a:t>Načelo partnerstva:</a:t>
            </a:r>
            <a:endParaRPr lang="hr-HR" sz="1600" b="1" dirty="0">
              <a:solidFill>
                <a:srgbClr val="002060"/>
              </a:solidFill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r>
              <a:rPr lang="hr-HR" sz="1600" dirty="0">
                <a:latin typeface="Calibri" panose="020F0502020204030204" pitchFamily="34" charset="0"/>
              </a:rPr>
              <a:t>Projekti koji će se provoditi kroz ove pozive p</a:t>
            </a:r>
            <a:r>
              <a:rPr lang="vi-VN" sz="1600" dirty="0">
                <a:latin typeface="Calibri" panose="020F0502020204030204" pitchFamily="34" charset="0"/>
              </a:rPr>
              <a:t>ridonijet će socijalnoj uključenosti i integraciji ranjivih skupina na tržište rada u sektoru turizma i ugostiteljstva koristeći </a:t>
            </a:r>
            <a:r>
              <a:rPr lang="vi-VN" sz="1600" dirty="0" smtClean="0">
                <a:latin typeface="Calibri" panose="020F0502020204030204" pitchFamily="34" charset="0"/>
              </a:rPr>
              <a:t>načel</a:t>
            </a:r>
            <a:r>
              <a:rPr lang="hr-HR" sz="1600" dirty="0" smtClean="0">
                <a:latin typeface="Calibri" panose="020F0502020204030204" pitchFamily="34" charset="0"/>
              </a:rPr>
              <a:t>o partnerstva svih važnih dionika u procesima obrazovanja i zapošljavanja. </a:t>
            </a:r>
            <a:endParaRPr lang="hr-HR" sz="1600" dirty="0">
              <a:latin typeface="Calibri" panose="020F0502020204030204" pitchFamily="34" charset="0"/>
            </a:endParaRPr>
          </a:p>
          <a:p>
            <a:endParaRPr lang="hr-HR" sz="1600" dirty="0"/>
          </a:p>
        </p:txBody>
      </p:sp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NAČELA: DRUŠTVENE INOVACIJE I PARTNERSTVO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21913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83529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>
                <a:solidFill>
                  <a:srgbClr val="002060"/>
                </a:solidFill>
              </a:rPr>
              <a:t>Opći cilj operacije: </a:t>
            </a:r>
            <a:r>
              <a:rPr lang="hr-HR" sz="1600" dirty="0" smtClean="0"/>
              <a:t>pružanje </a:t>
            </a:r>
            <a:r>
              <a:rPr lang="hr-HR" sz="1600" dirty="0"/>
              <a:t>inovativne socijalne usluge koja odgovara na društvene potrebe ranjivih skupina kroz njihovo učinkovito obrazovanje u sektoru turizma i ugostiteljstva sa svrhom socijalnog uključivanja i integracije na tržište </a:t>
            </a:r>
            <a:r>
              <a:rPr lang="hr-HR" sz="1600" dirty="0" smtClean="0"/>
              <a:t>rada</a:t>
            </a:r>
          </a:p>
          <a:p>
            <a:endParaRPr lang="hr-HR" sz="1600" dirty="0"/>
          </a:p>
          <a:p>
            <a:r>
              <a:rPr lang="hr-HR" sz="1600" b="1" dirty="0">
                <a:solidFill>
                  <a:srgbClr val="002060"/>
                </a:solidFill>
              </a:rPr>
              <a:t>Bespovratna sredstva, otvoreni </a:t>
            </a:r>
            <a:r>
              <a:rPr lang="hr-HR" sz="1600" b="1" dirty="0" smtClean="0">
                <a:solidFill>
                  <a:srgbClr val="002060"/>
                </a:solidFill>
              </a:rPr>
              <a:t>(privremeni) </a:t>
            </a:r>
            <a:r>
              <a:rPr lang="hr-HR" sz="1600" b="1" dirty="0">
                <a:solidFill>
                  <a:srgbClr val="002060"/>
                </a:solidFill>
              </a:rPr>
              <a:t>poziv: </a:t>
            </a:r>
            <a:r>
              <a:rPr lang="hr-HR" sz="1600" dirty="0"/>
              <a:t> </a:t>
            </a:r>
            <a:r>
              <a:rPr lang="hr-HR" sz="1600" dirty="0" smtClean="0"/>
              <a:t>planirana su tri </a:t>
            </a:r>
            <a:r>
              <a:rPr lang="pl-PL" sz="1600" dirty="0"/>
              <a:t>poziva na dostavu projektnih prijedloga </a:t>
            </a:r>
            <a:endParaRPr lang="hr-HR" sz="1600" dirty="0"/>
          </a:p>
          <a:p>
            <a:endParaRPr lang="hr-HR" sz="1600" b="1" dirty="0" smtClean="0">
              <a:solidFill>
                <a:srgbClr val="002060"/>
              </a:solidFill>
            </a:endParaRPr>
          </a:p>
          <a:p>
            <a:r>
              <a:rPr lang="hr-HR" sz="1600" b="1" dirty="0">
                <a:solidFill>
                  <a:srgbClr val="002060"/>
                </a:solidFill>
              </a:rPr>
              <a:t>Ukupni iznos bespovratnih sredstava: </a:t>
            </a:r>
            <a:r>
              <a:rPr lang="hr-HR" sz="1600" dirty="0"/>
              <a:t>90.000.000,00 HRK</a:t>
            </a:r>
          </a:p>
          <a:p>
            <a:endParaRPr lang="hr-HR" sz="1600" b="1" dirty="0" smtClean="0">
              <a:solidFill>
                <a:srgbClr val="002060"/>
              </a:solidFill>
            </a:endParaRPr>
          </a:p>
          <a:p>
            <a:r>
              <a:rPr lang="hr-HR" sz="1600" b="1" dirty="0" smtClean="0">
                <a:solidFill>
                  <a:srgbClr val="002060"/>
                </a:solidFill>
              </a:rPr>
              <a:t>Planirana </a:t>
            </a:r>
            <a:r>
              <a:rPr lang="hr-HR" sz="1600" b="1" dirty="0">
                <a:solidFill>
                  <a:srgbClr val="002060"/>
                </a:solidFill>
              </a:rPr>
              <a:t>objava </a:t>
            </a:r>
            <a:r>
              <a:rPr lang="hr-HR" sz="1600" b="1" dirty="0" smtClean="0">
                <a:solidFill>
                  <a:srgbClr val="002060"/>
                </a:solidFill>
              </a:rPr>
              <a:t>prvog poziva na dostavu projektnih prijedloga: </a:t>
            </a:r>
            <a:r>
              <a:rPr lang="hr-HR" sz="1600" dirty="0"/>
              <a:t>l</a:t>
            </a:r>
            <a:r>
              <a:rPr lang="hr-HR" sz="1600" dirty="0" smtClean="0"/>
              <a:t>ipanj 2016.</a:t>
            </a:r>
            <a:endParaRPr lang="hr-HR" sz="1600" dirty="0"/>
          </a:p>
          <a:p>
            <a:endParaRPr lang="hr-HR" sz="1600" dirty="0"/>
          </a:p>
          <a:p>
            <a:r>
              <a:rPr lang="hr-HR" sz="1600" b="1" dirty="0" smtClean="0">
                <a:solidFill>
                  <a:srgbClr val="002060"/>
                </a:solidFill>
              </a:rPr>
              <a:t>Trajanje provedbe projekata: </a:t>
            </a:r>
            <a:r>
              <a:rPr lang="hr-HR" sz="1600" dirty="0" smtClean="0"/>
              <a:t>do 24 </a:t>
            </a:r>
            <a:r>
              <a:rPr lang="hr-HR" sz="1600" dirty="0"/>
              <a:t>mjeseca</a:t>
            </a:r>
          </a:p>
          <a:p>
            <a:endParaRPr lang="hr-HR" sz="1600" dirty="0"/>
          </a:p>
          <a:p>
            <a:r>
              <a:rPr lang="hr-HR" sz="1600" b="1" dirty="0">
                <a:solidFill>
                  <a:srgbClr val="002060"/>
                </a:solidFill>
              </a:rPr>
              <a:t>Minimalni i maksimalni iznos po projektu</a:t>
            </a:r>
            <a:r>
              <a:rPr lang="hr-HR" sz="1600" dirty="0"/>
              <a:t>: 500.000 – 2.000.000 HRK</a:t>
            </a:r>
          </a:p>
          <a:p>
            <a:endParaRPr lang="hr-HR" sz="1600" dirty="0"/>
          </a:p>
        </p:txBody>
      </p:sp>
      <p:sp>
        <p:nvSpPr>
          <p:cNvPr id="8" name="Rectangle 7"/>
          <p:cNvSpPr/>
          <p:nvPr/>
        </p:nvSpPr>
        <p:spPr>
          <a:xfrm>
            <a:off x="1691680" y="45571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O </a:t>
            </a:r>
            <a:r>
              <a:rPr lang="hr-HR" sz="2400" b="1" dirty="0" smtClean="0"/>
              <a:t>POZIVU NA DOSTAVU PROJEKTNIH PRIJEDLOGA</a:t>
            </a:r>
          </a:p>
          <a:p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28700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PRIMJERI PRIHVATLJIVIH AKTIVNOSTI</a:t>
            </a:r>
          </a:p>
        </p:txBody>
      </p:sp>
    </p:spTree>
    <p:extLst>
      <p:ext uri="{BB962C8B-B14F-4D97-AF65-F5344CB8AC3E}">
        <p14:creationId xmlns:p14="http://schemas.microsoft.com/office/powerpoint/2010/main" val="32863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9" y="2165955"/>
            <a:ext cx="835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</a:pPr>
            <a:r>
              <a:rPr lang="hr-HR" sz="1600" b="1" dirty="0" smtClean="0">
                <a:latin typeface="Calibri" panose="020F0502020204030204" pitchFamily="34" charset="0"/>
              </a:rPr>
              <a:t>R</a:t>
            </a:r>
            <a:r>
              <a:rPr lang="pt-BR" sz="1600" b="1" dirty="0" smtClean="0">
                <a:latin typeface="Calibri" panose="020F0502020204030204" pitchFamily="34" charset="0"/>
              </a:rPr>
              <a:t>azvoj </a:t>
            </a:r>
            <a:r>
              <a:rPr lang="pt-BR" sz="1600" b="1" dirty="0">
                <a:latin typeface="Calibri" panose="020F0502020204030204" pitchFamily="34" charset="0"/>
              </a:rPr>
              <a:t>programa osposobljavanja i usavršavanja prilagođenih ranjivim skupinama</a:t>
            </a:r>
            <a:r>
              <a:rPr lang="pt-BR" sz="1600" dirty="0">
                <a:latin typeface="Calibri" panose="020F0502020204030204" pitchFamily="34" charset="0"/>
              </a:rPr>
              <a:t>, temeljenih na inovativnom pristupu</a:t>
            </a:r>
            <a:endParaRPr lang="vi-VN" sz="1600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PRIMJERI PRIHVATLJIVIH AKTIVNOSTI</a:t>
            </a:r>
          </a:p>
        </p:txBody>
      </p:sp>
    </p:spTree>
    <p:extLst>
      <p:ext uri="{BB962C8B-B14F-4D97-AF65-F5344CB8AC3E}">
        <p14:creationId xmlns:p14="http://schemas.microsoft.com/office/powerpoint/2010/main" val="402829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9" y="2165955"/>
            <a:ext cx="8352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endParaRPr lang="vi-VN" sz="1600" dirty="0">
              <a:latin typeface="Calibri" panose="020F0502020204030204" pitchFamily="34" charset="0"/>
            </a:endParaRPr>
          </a:p>
          <a:p>
            <a:r>
              <a:rPr lang="vi-VN" sz="1600" b="1" dirty="0">
                <a:latin typeface="Calibri" panose="020F0502020204030204" pitchFamily="34" charset="0"/>
              </a:rPr>
              <a:t>Razvoj i provedba programa osposobljavanja i usavršavanja predavača </a:t>
            </a:r>
            <a:r>
              <a:rPr lang="vi-VN" sz="1600" dirty="0">
                <a:latin typeface="Calibri" panose="020F0502020204030204" pitchFamily="34" charset="0"/>
              </a:rPr>
              <a:t>u stručnim znanjima i pedagoškim vještinama </a:t>
            </a:r>
            <a:r>
              <a:rPr lang="vi-VN" sz="1600" b="1" dirty="0">
                <a:latin typeface="Calibri" panose="020F0502020204030204" pitchFamily="34" charset="0"/>
              </a:rPr>
              <a:t>i mentora </a:t>
            </a:r>
            <a:r>
              <a:rPr lang="vi-VN" sz="1600" dirty="0">
                <a:latin typeface="Calibri" panose="020F0502020204030204" pitchFamily="34" charset="0"/>
              </a:rPr>
              <a:t>u pedagoškim vještinama, temeljenih na inovativnom pristupu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1680" y="45571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PRIMJERI PRIHVATLJIVIH AKTIVNOSTI</a:t>
            </a:r>
          </a:p>
        </p:txBody>
      </p:sp>
    </p:spTree>
    <p:extLst>
      <p:ext uri="{BB962C8B-B14F-4D97-AF65-F5344CB8AC3E}">
        <p14:creationId xmlns:p14="http://schemas.microsoft.com/office/powerpoint/2010/main" val="229156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5315</TotalTime>
  <Words>782</Words>
  <Application>Microsoft Office PowerPoint</Application>
  <PresentationFormat>On-screen Show (4:3)</PresentationFormat>
  <Paragraphs>136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Office Theme</vt:lpstr>
      <vt:lpstr>2_Office Theme</vt:lpstr>
      <vt:lpstr>5_Office Theme</vt:lpstr>
      <vt:lpstr>6_Office Theme</vt:lpstr>
      <vt:lpstr>7_Office Theme</vt:lpstr>
      <vt:lpstr>4_Office Theme</vt:lpstr>
      <vt:lpstr>3_Office Theme</vt:lpstr>
      <vt:lpstr>1_Office Theme</vt:lpstr>
      <vt:lpstr>Info dan o Europskom socijalnom fondu  Poboljšanje pristupa ranjivih skupina tržištu rada u sektoru turizma i ugostiteljstva </vt:lpstr>
      <vt:lpstr>Kako će   Operativni Program  „Učinkoviti ljudski potencijali” 2014.-2020.   podržati socijalno uključivanje ranjivih skupina u turizmu i ugostiteljstvu te modernizaciju i poboljšanje kvalitete u strukovnom obrazovanju i osposobljavanju u sektoru turizma i ugostiteljstva u Republici Hrvatskoj?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Hvala na pažnji!  </vt:lpstr>
    </vt:vector>
  </TitlesOfParts>
  <Company>mrms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Ivana Alilović</cp:lastModifiedBy>
  <cp:revision>558</cp:revision>
  <cp:lastPrinted>2016-02-24T14:57:56Z</cp:lastPrinted>
  <dcterms:created xsi:type="dcterms:W3CDTF">2012-10-02T09:41:23Z</dcterms:created>
  <dcterms:modified xsi:type="dcterms:W3CDTF">2016-04-19T10:42:03Z</dcterms:modified>
</cp:coreProperties>
</file>