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2395"/>
    <a:srgbClr val="CBCBCB"/>
    <a:srgbClr val="000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6645" autoAdjust="0"/>
  </p:normalViewPr>
  <p:slideViewPr>
    <p:cSldViewPr>
      <p:cViewPr>
        <p:scale>
          <a:sx n="100" d="100"/>
          <a:sy n="100" d="100"/>
        </p:scale>
        <p:origin x="-1944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36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5853B-2843-41C8-81F2-12DE856BF038}" type="datetimeFigureOut">
              <a:rPr lang="hr-HR" smtClean="0"/>
              <a:t>20.4.2016.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B798-15B9-4BB6-BCC4-A964688F19D7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44198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t>20.4.2016.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531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1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545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024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5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37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07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294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63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05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519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493" y="6276989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878" y="6240079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790645" y="6486117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718637" y="6572091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489" y="6165304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14" name="Slika 13"/>
          <p:cNvPicPr/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521" y="6350075"/>
            <a:ext cx="1300952" cy="30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.hr/" TargetMode="External"/><Relationship Id="rId2" Type="http://schemas.openxmlformats.org/officeDocument/2006/relationships/hyperlink" Target="http://www.strukturnifondovi.h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hyperlink" Target="http://www.mrms.h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719572" y="2276872"/>
            <a:ext cx="7704856" cy="1584176"/>
          </a:xfrm>
        </p:spPr>
        <p:txBody>
          <a:bodyPr>
            <a:normAutofit/>
          </a:bodyPr>
          <a:lstStyle/>
          <a:p>
            <a:r>
              <a:rPr lang="pl-PL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JAČANJE POSLOVANJA ZA DRUŠTVENO PODUZETNIŠTVO – FAZA 1</a:t>
            </a:r>
            <a:endParaRPr lang="hr-H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kstniOkvir 1"/>
          <p:cNvSpPr txBox="1"/>
          <p:nvPr/>
        </p:nvSpPr>
        <p:spPr>
          <a:xfrm>
            <a:off x="2593798" y="4797152"/>
            <a:ext cx="395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Ministarstvo rada i mirovinskoga sustava</a:t>
            </a:r>
            <a:endParaRPr lang="hr-H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6624735" cy="720080"/>
          </a:xfrm>
          <a:noFill/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OSNOVNE INFORMACIJE</a:t>
            </a:r>
            <a:endParaRPr lang="hr-HR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25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Otvoreni poziv</a:t>
            </a:r>
          </a:p>
          <a:p>
            <a:pPr marL="0" indent="0"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Ukupna vrijednost: 26.010.000 kn (3.400.000 EUR)</a:t>
            </a:r>
          </a:p>
          <a:p>
            <a:pPr marL="0" indent="0">
              <a:buNone/>
            </a:pPr>
            <a:endParaRPr lang="hr-HR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Trajanje projekata: 12-18 mjeseci</a:t>
            </a:r>
          </a:p>
          <a:p>
            <a:pPr marL="0" indent="0"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Minimalni i maksimalni iznos po projektu: 600.000-2.000.000 kn</a:t>
            </a:r>
          </a:p>
          <a:p>
            <a:pPr marL="0" indent="0">
              <a:buNone/>
            </a:pPr>
            <a:endParaRPr lang="hr-HR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5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u="sng" dirty="0" smtClean="0">
                <a:solidFill>
                  <a:schemeClr val="tx1"/>
                </a:solidFill>
              </a:rPr>
              <a:t>Opći cilj: 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Ojačati </a:t>
            </a:r>
            <a:r>
              <a:rPr lang="hr-HR" sz="2000" dirty="0">
                <a:solidFill>
                  <a:schemeClr val="tx1"/>
                </a:solidFill>
              </a:rPr>
              <a:t>kapacitete postojećih i potaknuti razvoj novih društvenih poduzeća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sz="2000" u="sng" dirty="0" smtClean="0">
                <a:solidFill>
                  <a:schemeClr val="tx1"/>
                </a:solidFill>
              </a:rPr>
              <a:t>Specifični ciljevi:</a:t>
            </a:r>
          </a:p>
          <a:p>
            <a:pPr lvl="0"/>
            <a:r>
              <a:rPr lang="hr-HR" sz="2000" dirty="0">
                <a:solidFill>
                  <a:schemeClr val="tx1"/>
                </a:solidFill>
              </a:rPr>
              <a:t>Unaprijediti znanja i vještina zaposlenika društvenih poduzeća.</a:t>
            </a:r>
          </a:p>
          <a:p>
            <a:pPr lvl="0"/>
            <a:r>
              <a:rPr lang="hr-HR" sz="2000" dirty="0">
                <a:solidFill>
                  <a:schemeClr val="tx1"/>
                </a:solidFill>
              </a:rPr>
              <a:t>Uključiti nezaposlene, dugotrajno nezaposlene i ostale ranjive skupine na tržište rada kroz društveno poduzetništvo.</a:t>
            </a:r>
          </a:p>
          <a:p>
            <a:pPr lvl="0"/>
            <a:r>
              <a:rPr lang="hr-HR" sz="2000" dirty="0">
                <a:solidFill>
                  <a:schemeClr val="tx1"/>
                </a:solidFill>
              </a:rPr>
              <a:t>Potaknuti razvoj novih poslovnih ideja, proizvoda ili usluga društvenih poduzeća.</a:t>
            </a:r>
          </a:p>
          <a:p>
            <a:r>
              <a:rPr lang="hr-HR" sz="2000" dirty="0">
                <a:solidFill>
                  <a:schemeClr val="tx1"/>
                </a:solidFill>
              </a:rPr>
              <a:t>Informirati javnost o društvenom poduzetništvu.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6624735" cy="720080"/>
          </a:xfrm>
          <a:noFill/>
        </p:spPr>
        <p:txBody>
          <a:bodyPr>
            <a:normAutofit/>
          </a:bodyPr>
          <a:lstStyle/>
          <a:p>
            <a:r>
              <a:rPr lang="hr-H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CILJEVI OPERACIJE</a:t>
            </a:r>
          </a:p>
        </p:txBody>
      </p:sp>
    </p:spTree>
    <p:extLst>
      <p:ext uri="{BB962C8B-B14F-4D97-AF65-F5344CB8AC3E}">
        <p14:creationId xmlns:p14="http://schemas.microsoft.com/office/powerpoint/2010/main" val="1623441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sz="2800" u="sng" dirty="0" smtClean="0">
                <a:solidFill>
                  <a:schemeClr val="tx1"/>
                </a:solidFill>
              </a:rPr>
              <a:t>Ciljane skupine:</a:t>
            </a:r>
          </a:p>
          <a:p>
            <a:r>
              <a:rPr lang="hr-HR" sz="2800" dirty="0">
                <a:solidFill>
                  <a:schemeClr val="tx1"/>
                </a:solidFill>
              </a:rPr>
              <a:t>Nezaposleni, posebno dugotrajno nezaposlene </a:t>
            </a:r>
            <a:r>
              <a:rPr lang="hr-HR" sz="2800" dirty="0" smtClean="0">
                <a:solidFill>
                  <a:schemeClr val="tx1"/>
                </a:solidFill>
              </a:rPr>
              <a:t>osobe</a:t>
            </a:r>
            <a:endParaRPr lang="hr-HR" sz="2800" dirty="0">
              <a:solidFill>
                <a:schemeClr val="tx1"/>
              </a:solidFill>
            </a:endParaRPr>
          </a:p>
          <a:p>
            <a:r>
              <a:rPr lang="hr-HR" sz="2800" dirty="0">
                <a:solidFill>
                  <a:schemeClr val="tx1"/>
                </a:solidFill>
              </a:rPr>
              <a:t>Nezaposlene osobe iz ranjivih skupina (osobe s invaliditetom, mladi, žene, Romi, hrvatski branitelji iz Domovinskog rata</a:t>
            </a:r>
            <a:r>
              <a:rPr lang="hr-HR" sz="2800" dirty="0" smtClean="0">
                <a:solidFill>
                  <a:schemeClr val="tx1"/>
                </a:solidFill>
              </a:rPr>
              <a:t>)</a:t>
            </a:r>
            <a:endParaRPr lang="hr-HR" sz="2800" dirty="0">
              <a:solidFill>
                <a:schemeClr val="tx1"/>
              </a:solidFill>
            </a:endParaRPr>
          </a:p>
          <a:p>
            <a:r>
              <a:rPr lang="hr-HR" sz="2800" dirty="0">
                <a:solidFill>
                  <a:schemeClr val="tx1"/>
                </a:solidFill>
              </a:rPr>
              <a:t>Društveni poduzetnici, zaposlenici u društvenim poduzećima</a:t>
            </a:r>
            <a:endParaRPr lang="hr-HR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r-HR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sz="2800" u="sng" dirty="0" smtClean="0">
                <a:solidFill>
                  <a:schemeClr val="tx1"/>
                </a:solidFill>
              </a:rPr>
              <a:t>Korisnici:</a:t>
            </a:r>
          </a:p>
          <a:p>
            <a:pPr lvl="0"/>
            <a:r>
              <a:rPr lang="hr-HR" sz="2800" dirty="0">
                <a:solidFill>
                  <a:schemeClr val="tx1"/>
                </a:solidFill>
              </a:rPr>
              <a:t>P</a:t>
            </a:r>
            <a:r>
              <a:rPr lang="hr-HR" sz="2800" dirty="0" smtClean="0">
                <a:solidFill>
                  <a:schemeClr val="tx1"/>
                </a:solidFill>
              </a:rPr>
              <a:t>ostojeći </a:t>
            </a:r>
            <a:r>
              <a:rPr lang="hr-HR" sz="2800" dirty="0">
                <a:solidFill>
                  <a:schemeClr val="tx1"/>
                </a:solidFill>
              </a:rPr>
              <a:t>društveni poduzetnici: pravne i fizičke osobe (trgovačka društva, zadruge, udruge, umjetničke organizacije, obrtnici i slobodni </a:t>
            </a:r>
            <a:r>
              <a:rPr lang="hr-HR" sz="2800" dirty="0" smtClean="0">
                <a:solidFill>
                  <a:schemeClr val="tx1"/>
                </a:solidFill>
              </a:rPr>
              <a:t>umjetnici)</a:t>
            </a:r>
          </a:p>
          <a:p>
            <a:pPr lvl="0"/>
            <a:r>
              <a:rPr lang="hr-HR" sz="2800" dirty="0">
                <a:solidFill>
                  <a:schemeClr val="tx1"/>
                </a:solidFill>
              </a:rPr>
              <a:t>P</a:t>
            </a:r>
            <a:r>
              <a:rPr lang="hr-HR" sz="2800" dirty="0" smtClean="0">
                <a:solidFill>
                  <a:schemeClr val="tx1"/>
                </a:solidFill>
              </a:rPr>
              <a:t>ravne </a:t>
            </a:r>
            <a:r>
              <a:rPr lang="hr-HR" sz="2800" dirty="0">
                <a:solidFill>
                  <a:schemeClr val="tx1"/>
                </a:solidFill>
              </a:rPr>
              <a:t>i fizičke osobe koje žele razviti poslovanje u okviru društvenog poduzetništva (trgovačka društva, zadruge, udruge, umjetničke organizacije, obrtnici, slobodni umjetnici, javne i privatne ustanove koje djeluju u području socijalnog uključivanja).</a:t>
            </a:r>
          </a:p>
          <a:p>
            <a:pPr marL="0" indent="0">
              <a:buNone/>
            </a:pP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6624735" cy="720080"/>
          </a:xfrm>
          <a:noFill/>
        </p:spPr>
        <p:txBody>
          <a:bodyPr>
            <a:normAutofit/>
          </a:bodyPr>
          <a:lstStyle/>
          <a:p>
            <a:r>
              <a:rPr lang="hr-H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CILJANE SKUPINE/KORISNICI</a:t>
            </a:r>
          </a:p>
        </p:txBody>
      </p:sp>
    </p:spTree>
    <p:extLst>
      <p:ext uri="{BB962C8B-B14F-4D97-AF65-F5344CB8AC3E}">
        <p14:creationId xmlns:p14="http://schemas.microsoft.com/office/powerpoint/2010/main" val="3660990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Otvaranje novih radnih mjesta (nabava opreme, osposobljavanje novih zaposlenika, isplaćivanje punih plaća novih </a:t>
            </a:r>
            <a:r>
              <a:rPr lang="hr-HR" sz="2000" dirty="0" smtClean="0">
                <a:solidFill>
                  <a:schemeClr val="tx1"/>
                </a:solidFill>
              </a:rPr>
              <a:t>zaposlenika) </a:t>
            </a:r>
            <a:r>
              <a:rPr lang="hr-HR" sz="2000" dirty="0">
                <a:solidFill>
                  <a:schemeClr val="tx1"/>
                </a:solidFill>
              </a:rPr>
              <a:t>za prethodno nezaposlene osobe u nepovoljnom položaju na tržištu </a:t>
            </a:r>
            <a:r>
              <a:rPr lang="hr-HR" sz="2000" dirty="0" smtClean="0">
                <a:solidFill>
                  <a:schemeClr val="tx1"/>
                </a:solidFill>
              </a:rPr>
              <a:t>rada</a:t>
            </a:r>
            <a:endParaRPr lang="hr-HR" sz="20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Pružanje radnog iskustva kroz stažiranje ili </a:t>
            </a:r>
            <a:r>
              <a:rPr lang="hr-HR" sz="2000" dirty="0" smtClean="0">
                <a:solidFill>
                  <a:schemeClr val="tx1"/>
                </a:solidFill>
              </a:rPr>
              <a:t>volontiranje</a:t>
            </a:r>
            <a:r>
              <a:rPr lang="hr-HR" sz="2000" dirty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za </a:t>
            </a:r>
            <a:r>
              <a:rPr lang="hr-HR" sz="2000" dirty="0">
                <a:solidFill>
                  <a:schemeClr val="tx1"/>
                </a:solidFill>
              </a:rPr>
              <a:t>nezaposlene i pripadnike ranjivih i marginaliziranih skupina u okviru društvenog </a:t>
            </a:r>
            <a:r>
              <a:rPr lang="hr-HR" sz="2000" dirty="0" smtClean="0">
                <a:solidFill>
                  <a:schemeClr val="tx1"/>
                </a:solidFill>
              </a:rPr>
              <a:t>poduzetništva</a:t>
            </a:r>
            <a:endParaRPr lang="hr-HR" sz="20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Razvoj poslovnih ideja i planova za </a:t>
            </a:r>
            <a:r>
              <a:rPr lang="hr-HR" sz="2000" dirty="0" smtClean="0">
                <a:solidFill>
                  <a:schemeClr val="tx1"/>
                </a:solidFill>
              </a:rPr>
              <a:t>start-</a:t>
            </a:r>
            <a:r>
              <a:rPr lang="hr-HR" sz="2000" dirty="0" err="1" smtClean="0">
                <a:solidFill>
                  <a:schemeClr val="tx1"/>
                </a:solidFill>
              </a:rPr>
              <a:t>up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društvena poduzeća (novi proizvodi i usluge, istraživanje tržišta, društveni i okolišni utjecaj, mogućnost recikliranja, ciljani kupci</a:t>
            </a:r>
            <a:r>
              <a:rPr lang="hr-HR" sz="2000" dirty="0" smtClean="0">
                <a:solidFill>
                  <a:schemeClr val="tx1"/>
                </a:solidFill>
              </a:rPr>
              <a:t>)</a:t>
            </a:r>
            <a:endParaRPr lang="hr-HR" sz="20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Unapređenje poslovnog modela za ulazak na nova tržišta (širenje opsega usluga i proizvoda na lokalnom tržištu, procjena potreba i potencijala, istraživanje tržišta, nova oprema nužna za isporuku novih proizvoda i usluga, profesionalne i savjetodavne usluge, usavršavanje vještina</a:t>
            </a:r>
            <a:r>
              <a:rPr lang="hr-HR" sz="2000" dirty="0" smtClean="0">
                <a:solidFill>
                  <a:schemeClr val="tx1"/>
                </a:solidFill>
              </a:rPr>
              <a:t>)</a:t>
            </a:r>
            <a:endParaRPr lang="hr-HR" sz="20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Unapređenje </a:t>
            </a:r>
            <a:r>
              <a:rPr lang="hr-HR" sz="2000" dirty="0">
                <a:solidFill>
                  <a:schemeClr val="tx1"/>
                </a:solidFill>
              </a:rPr>
              <a:t>i stjecanje stručnih i poslovnih sposobnosti i vještina nezaposlenih osoba iz ranjivih skupina kroz radionice i druge oblike osposobljavanja kao priprema za zapošljavanje;</a:t>
            </a:r>
          </a:p>
          <a:p>
            <a:pPr marL="457200" lvl="0" indent="-457200"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Jačanje kapaciteta zaposlenika društvenih poduzeća (unapređenje profesionalnih i menadžerskih vještina, tehničkog znanja, prodajnih vještina, marketinga i računovodstva);</a:t>
            </a:r>
          </a:p>
          <a:p>
            <a:pPr marL="457200" lvl="0" indent="-457200"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Razmjena dobre prakse i iskustava u poslovnim modelima društvenih poduzeća (umrežavanje i suradnja s drugim društvenih poduzetnicima i ostalim dionicima</a:t>
            </a:r>
            <a:r>
              <a:rPr lang="hr-HR" sz="2000" dirty="0" smtClean="0">
                <a:solidFill>
                  <a:schemeClr val="tx1"/>
                </a:solidFill>
              </a:rPr>
              <a:t>)</a:t>
            </a:r>
            <a:endParaRPr lang="hr-HR" sz="20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Osmišljavanje i provedba informativnih aktivnosti u području društvenog </a:t>
            </a:r>
            <a:r>
              <a:rPr lang="hr-HR" sz="2000" dirty="0" smtClean="0">
                <a:solidFill>
                  <a:schemeClr val="tx1"/>
                </a:solidFill>
              </a:rPr>
              <a:t>poduzetništva</a:t>
            </a:r>
            <a:endParaRPr lang="hr-HR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6624735" cy="720080"/>
          </a:xfrm>
          <a:noFill/>
        </p:spPr>
        <p:txBody>
          <a:bodyPr>
            <a:normAutofit/>
          </a:bodyPr>
          <a:lstStyle/>
          <a:p>
            <a:r>
              <a:rPr lang="hr-H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AKTIVNOSTI</a:t>
            </a:r>
          </a:p>
        </p:txBody>
      </p:sp>
    </p:spTree>
    <p:extLst>
      <p:ext uri="{BB962C8B-B14F-4D97-AF65-F5344CB8AC3E}">
        <p14:creationId xmlns:p14="http://schemas.microsoft.com/office/powerpoint/2010/main" val="461352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hr-HR" sz="4500" b="1" dirty="0" smtClean="0">
                <a:solidFill>
                  <a:schemeClr val="tx1"/>
                </a:solidFill>
              </a:rPr>
              <a:t>Program</a:t>
            </a:r>
            <a:r>
              <a:rPr lang="hr-HR" sz="4500" dirty="0">
                <a:solidFill>
                  <a:schemeClr val="tx1"/>
                </a:solidFill>
              </a:rPr>
              <a:t> </a:t>
            </a:r>
            <a:r>
              <a:rPr lang="hr-HR" sz="4500" b="1" dirty="0" smtClean="0">
                <a:solidFill>
                  <a:schemeClr val="tx1"/>
                </a:solidFill>
              </a:rPr>
              <a:t>dodjele </a:t>
            </a:r>
            <a:r>
              <a:rPr lang="hr-HR" sz="4500" b="1" dirty="0">
                <a:solidFill>
                  <a:schemeClr val="tx1"/>
                </a:solidFill>
              </a:rPr>
              <a:t>državnih potpora za razvoj društvenog </a:t>
            </a:r>
            <a:r>
              <a:rPr lang="hr-HR" sz="4500" b="1" dirty="0" smtClean="0">
                <a:solidFill>
                  <a:schemeClr val="tx1"/>
                </a:solidFill>
              </a:rPr>
              <a:t>poduzetništva:</a:t>
            </a:r>
          </a:p>
          <a:p>
            <a:pPr marL="0" indent="0">
              <a:buNone/>
            </a:pPr>
            <a:endParaRPr lang="hr-HR" sz="4500" b="1" dirty="0" smtClean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savjetodavne usluge u korist </a:t>
            </a:r>
            <a:r>
              <a:rPr lang="hr-HR" sz="4500" dirty="0" smtClean="0">
                <a:solidFill>
                  <a:schemeClr val="tx1"/>
                </a:solidFill>
              </a:rPr>
              <a:t>MSP-ova;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MSP-ovima za sudjelovanje na </a:t>
            </a:r>
            <a:r>
              <a:rPr lang="hr-HR" sz="4500" dirty="0" smtClean="0">
                <a:solidFill>
                  <a:schemeClr val="tx1"/>
                </a:solidFill>
              </a:rPr>
              <a:t>sajmovima;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inovacije za </a:t>
            </a:r>
            <a:r>
              <a:rPr lang="hr-HR" sz="4500" dirty="0" smtClean="0">
                <a:solidFill>
                  <a:schemeClr val="tx1"/>
                </a:solidFill>
              </a:rPr>
              <a:t>MSP-ove;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inovacije procesa i organizacije </a:t>
            </a:r>
            <a:r>
              <a:rPr lang="hr-HR" sz="4500" dirty="0" smtClean="0">
                <a:solidFill>
                  <a:schemeClr val="tx1"/>
                </a:solidFill>
              </a:rPr>
              <a:t>poslovanja;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</a:t>
            </a:r>
            <a:r>
              <a:rPr lang="hr-HR" sz="4500" dirty="0" smtClean="0">
                <a:solidFill>
                  <a:schemeClr val="tx1"/>
                </a:solidFill>
              </a:rPr>
              <a:t>usavršavanje;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zapošljavanje radnika u nepovoljnom položaju u obliku subvencija za </a:t>
            </a:r>
            <a:r>
              <a:rPr lang="hr-HR" sz="4500" dirty="0" smtClean="0">
                <a:solidFill>
                  <a:schemeClr val="tx1"/>
                </a:solidFill>
              </a:rPr>
              <a:t>plaće;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zapošljavanje radnika s invaliditetom u obliku subvencija za </a:t>
            </a:r>
            <a:r>
              <a:rPr lang="hr-HR" sz="4500" dirty="0" smtClean="0">
                <a:solidFill>
                  <a:schemeClr val="tx1"/>
                </a:solidFill>
              </a:rPr>
              <a:t>plaće;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nadoknadu dodatnih troškova zapošljavanja radnika s </a:t>
            </a:r>
            <a:r>
              <a:rPr lang="hr-HR" sz="4500" dirty="0" smtClean="0">
                <a:solidFill>
                  <a:schemeClr val="tx1"/>
                </a:solidFill>
              </a:rPr>
              <a:t>invaliditetom;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nadoknadu troškova pomoći pružene radnicima u nepovoljnom </a:t>
            </a:r>
            <a:r>
              <a:rPr lang="hr-HR" sz="4500" dirty="0" smtClean="0">
                <a:solidFill>
                  <a:schemeClr val="tx1"/>
                </a:solidFill>
              </a:rPr>
              <a:t>položaju;</a:t>
            </a:r>
            <a:endParaRPr lang="hr-HR" sz="4500" dirty="0">
              <a:solidFill>
                <a:schemeClr val="tx1"/>
              </a:solidFill>
            </a:endParaRPr>
          </a:p>
          <a:p>
            <a:pPr lvl="0"/>
            <a:r>
              <a:rPr lang="hr-HR" sz="4500" dirty="0">
                <a:solidFill>
                  <a:schemeClr val="tx1"/>
                </a:solidFill>
              </a:rPr>
              <a:t>potpore za kulturu i očuvanje </a:t>
            </a:r>
            <a:r>
              <a:rPr lang="hr-HR" sz="4500" dirty="0" smtClean="0">
                <a:solidFill>
                  <a:schemeClr val="tx1"/>
                </a:solidFill>
              </a:rPr>
              <a:t>baštine.</a:t>
            </a:r>
            <a:endParaRPr lang="hr-HR" sz="45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6624735" cy="720080"/>
          </a:xfrm>
          <a:noFill/>
        </p:spPr>
        <p:txBody>
          <a:bodyPr>
            <a:normAutofit/>
          </a:bodyPr>
          <a:lstStyle/>
          <a:p>
            <a:r>
              <a:rPr lang="hr-H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DRŽAVNE </a:t>
            </a:r>
            <a:r>
              <a:rPr lang="hr-HR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POTPORE</a:t>
            </a:r>
            <a:endParaRPr lang="hr-HR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75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373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sz="6600" b="1" i="1" dirty="0" smtClean="0"/>
              <a:t>     HVALA </a:t>
            </a:r>
            <a:endParaRPr lang="hr-HR" sz="6600" b="1" i="1" dirty="0"/>
          </a:p>
          <a:p>
            <a:pPr marL="0" indent="0">
              <a:buNone/>
            </a:pPr>
            <a:r>
              <a:rPr lang="hr-HR" sz="6600" b="1" i="1" dirty="0"/>
              <a:t>			NA </a:t>
            </a:r>
          </a:p>
          <a:p>
            <a:pPr marL="0" indent="0">
              <a:buNone/>
            </a:pPr>
            <a:r>
              <a:rPr lang="hr-HR" sz="6600" b="1" i="1" dirty="0"/>
              <a:t>				POZORNOSTI!</a:t>
            </a:r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r>
              <a:rPr lang="hr-H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PRATITE NAS NA:</a:t>
            </a:r>
          </a:p>
          <a:p>
            <a:pPr marL="0" indent="0">
              <a:buNone/>
            </a:pPr>
            <a:r>
              <a:rPr lang="hr-HR" b="1" i="1" dirty="0">
                <a:hlinkClick r:id="rId2"/>
              </a:rPr>
              <a:t>www.strukturnifondovi.hr</a:t>
            </a:r>
            <a:endParaRPr lang="hr-HR" b="1" i="1" dirty="0"/>
          </a:p>
          <a:p>
            <a:pPr marL="0" indent="0">
              <a:buNone/>
            </a:pPr>
            <a:r>
              <a:rPr lang="hr-HR" b="1" i="1" dirty="0" smtClean="0">
                <a:hlinkClick r:id="rId3"/>
              </a:rPr>
              <a:t>www.esf.hr</a:t>
            </a:r>
            <a:endParaRPr lang="hr-HR" b="1" i="1" dirty="0" smtClean="0"/>
          </a:p>
          <a:p>
            <a:pPr marL="0" indent="0">
              <a:buNone/>
            </a:pPr>
            <a:r>
              <a:rPr lang="hr-HR" b="1" i="1" dirty="0" smtClean="0">
                <a:hlinkClick r:id="rId4"/>
              </a:rPr>
              <a:t>www.mrms.hr</a:t>
            </a:r>
            <a:endParaRPr lang="hr-HR" b="1" i="1" dirty="0" smtClean="0"/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046" y="5301208"/>
            <a:ext cx="1532954" cy="142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4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2638</TotalTime>
  <Words>502</Words>
  <Application>Microsoft Office PowerPoint</Application>
  <PresentationFormat>Prikaz na zaslonu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8" baseType="lpstr">
      <vt:lpstr>Office Theme</vt:lpstr>
      <vt:lpstr>JAČANJE POSLOVANJA ZA DRUŠTVENO PODUZETNIŠTVO – FAZA 1</vt:lpstr>
      <vt:lpstr>OSNOVNE INFORMACIJE</vt:lpstr>
      <vt:lpstr>CILJEVI OPERACIJE</vt:lpstr>
      <vt:lpstr>CILJANE SKUPINE/KORISNICI</vt:lpstr>
      <vt:lpstr>AKTIVNOSTI</vt:lpstr>
      <vt:lpstr>DRŽAVNE POTPORE</vt:lpstr>
      <vt:lpstr>PowerPointova prezentacija</vt:lpstr>
    </vt:vector>
  </TitlesOfParts>
  <Company>mrms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Ivana Šuman</cp:lastModifiedBy>
  <cp:revision>423</cp:revision>
  <dcterms:created xsi:type="dcterms:W3CDTF">2012-10-02T09:41:23Z</dcterms:created>
  <dcterms:modified xsi:type="dcterms:W3CDTF">2016-04-20T13:02:26Z</dcterms:modified>
</cp:coreProperties>
</file>