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337" r:id="rId2"/>
    <p:sldId id="295" r:id="rId3"/>
    <p:sldId id="360" r:id="rId4"/>
    <p:sldId id="374" r:id="rId5"/>
    <p:sldId id="375" r:id="rId6"/>
    <p:sldId id="376" r:id="rId7"/>
    <p:sldId id="377" r:id="rId8"/>
    <p:sldId id="379" r:id="rId9"/>
    <p:sldId id="378" r:id="rId10"/>
    <p:sldId id="359" r:id="rId11"/>
  </p:sldIdLst>
  <p:sldSz cx="9144000" cy="6858000" type="screen4x3"/>
  <p:notesSz cx="6797675" cy="9926638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E3A"/>
    <a:srgbClr val="002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8644" autoAdjust="0"/>
  </p:normalViewPr>
  <p:slideViewPr>
    <p:cSldViewPr>
      <p:cViewPr>
        <p:scale>
          <a:sx n="90" d="100"/>
          <a:sy n="90" d="100"/>
        </p:scale>
        <p:origin x="-2244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milicevic\Desktop\OPULJP%20-%20pi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2060"/>
              </a:solidFill>
            </c:spPr>
          </c:dPt>
          <c:dLbls>
            <c:dLbl>
              <c:idx val="2"/>
              <c:layout>
                <c:manualLayout>
                  <c:x val="0"/>
                  <c:y val="7.4074074074074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002060"/>
                    </a:solidFill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List1!$B$4:$B$8</c:f>
              <c:strCache>
                <c:ptCount val="5"/>
                <c:pt idx="0">
                  <c:v>1. Visoka zapošljivost i mobilnost radne snage</c:v>
                </c:pt>
                <c:pt idx="1">
                  <c:v>2. Socijalno uključivanje</c:v>
                </c:pt>
                <c:pt idx="2">
                  <c:v>3. Obrazovanje i cjeloživotno učenje</c:v>
                </c:pt>
                <c:pt idx="3">
                  <c:v>4. Dobro upravljanje</c:v>
                </c:pt>
                <c:pt idx="4">
                  <c:v>5. Tehnička pomoć</c:v>
                </c:pt>
              </c:strCache>
            </c:strRef>
          </c:cat>
          <c:val>
            <c:numRef>
              <c:f>List1!$C$4:$C$8</c:f>
              <c:numCache>
                <c:formatCode>#,##0</c:formatCode>
                <c:ptCount val="5"/>
                <c:pt idx="0">
                  <c:v>615302003</c:v>
                </c:pt>
                <c:pt idx="1">
                  <c:v>385882354</c:v>
                </c:pt>
                <c:pt idx="2">
                  <c:v>529411765</c:v>
                </c:pt>
                <c:pt idx="3">
                  <c:v>225031699</c:v>
                </c:pt>
                <c:pt idx="4">
                  <c:v>94117648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DBE92-456C-40B2-8766-F89313B75936}" type="datetimeFigureOut">
              <a:rPr lang="hr-HR" smtClean="0"/>
              <a:pPr/>
              <a:t>20.4.2016.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E999E-0A5A-48D5-A037-799A8ECC7CB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61763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pPr/>
              <a:t>20.4.2016.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12875"/>
            <a:ext cx="4216400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2777411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7600132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57751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3634749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</p:spTree>
    <p:extLst>
      <p:ext uri="{BB962C8B-B14F-4D97-AF65-F5344CB8AC3E}">
        <p14:creationId xmlns:p14="http://schemas.microsoft.com/office/powerpoint/2010/main" val="3803924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763072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9676502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016638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758760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692150"/>
            <a:ext cx="1711325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</p:spTree>
    <p:extLst>
      <p:ext uri="{BB962C8B-B14F-4D97-AF65-F5344CB8AC3E}">
        <p14:creationId xmlns:p14="http://schemas.microsoft.com/office/powerpoint/2010/main" val="2312964663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r-HR" noProof="0" smtClean="0"/>
              <a:t>Kliknite ikonu da biste dodali  sliku</a:t>
            </a:r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</p:spTree>
    <p:extLst>
      <p:ext uri="{BB962C8B-B14F-4D97-AF65-F5344CB8AC3E}">
        <p14:creationId xmlns:p14="http://schemas.microsoft.com/office/powerpoint/2010/main" val="2965459695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3700"/>
            <a:ext cx="91440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6"/>
          <a:stretch>
            <a:fillRect/>
          </a:stretch>
        </p:blipFill>
        <p:spPr bwMode="auto">
          <a:xfrm>
            <a:off x="0" y="0"/>
            <a:ext cx="914400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051050" y="274638"/>
            <a:ext cx="6624638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Uredite stil naslova matrice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Uredite stilove teksta matrice</a:t>
            </a:r>
          </a:p>
          <a:p>
            <a:pPr lvl="1"/>
            <a:r>
              <a:rPr lang="hr-HR" altLang="sr-Latn-RS" smtClean="0"/>
              <a:t>Druga razina</a:t>
            </a:r>
          </a:p>
          <a:p>
            <a:pPr lvl="2"/>
            <a:r>
              <a:rPr lang="hr-HR" altLang="sr-Latn-RS" smtClean="0"/>
              <a:t>Treća razina</a:t>
            </a:r>
          </a:p>
          <a:p>
            <a:pPr lvl="3"/>
            <a:r>
              <a:rPr lang="hr-HR" altLang="sr-Latn-RS" smtClean="0"/>
              <a:t>Četvrta razina</a:t>
            </a:r>
          </a:p>
          <a:p>
            <a:pPr lvl="4"/>
            <a:r>
              <a:rPr lang="hr-HR" altLang="sr-Latn-RS" smtClean="0"/>
              <a:t>Peta razina</a:t>
            </a:r>
          </a:p>
        </p:txBody>
      </p:sp>
      <p:pic>
        <p:nvPicPr>
          <p:cNvPr id="1030" name="Slika 2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" t="19022" r="8360" b="17813"/>
          <a:stretch/>
        </p:blipFill>
        <p:spPr bwMode="auto">
          <a:xfrm>
            <a:off x="0" y="188914"/>
            <a:ext cx="1614488" cy="158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7F7F7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7F7F7F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://www.esf.h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688632"/>
          </a:xfrm>
        </p:spPr>
        <p:txBody>
          <a:bodyPr anchor="b">
            <a:normAutofit/>
          </a:bodyPr>
          <a:lstStyle/>
          <a:p>
            <a:pPr marL="0" indent="0">
              <a:spcBef>
                <a:spcPct val="0"/>
              </a:spcBef>
              <a:buNone/>
              <a:defRPr/>
            </a:pPr>
            <a:endParaRPr lang="hr-HR" sz="19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hr-HR" sz="19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hr-HR" sz="19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hr-HR" sz="19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hr-HR" sz="1900" b="1" i="1" dirty="0">
              <a:latin typeface="Times New Roman" pitchFamily="18" charset="0"/>
              <a:cs typeface="Times New Roman" pitchFamily="18" charset="0"/>
            </a:endParaRPr>
          </a:p>
          <a:p>
            <a:pPr marL="0" lvl="4" indent="0" algn="ctr">
              <a:spcBef>
                <a:spcPct val="0"/>
              </a:spcBef>
              <a:buNone/>
              <a:defRPr/>
            </a:pPr>
            <a:r>
              <a:rPr lang="hr-HR" sz="1800" b="1" dirty="0" smtClean="0"/>
              <a:t>Pula , 25. travnja </a:t>
            </a:r>
            <a:r>
              <a:rPr lang="hr-HR" sz="1800" b="1" dirty="0" smtClean="0"/>
              <a:t>2016</a:t>
            </a:r>
            <a:r>
              <a:rPr lang="hr-HR" sz="1800" b="1" dirty="0" smtClean="0"/>
              <a:t>. godine</a:t>
            </a:r>
            <a:endParaRPr lang="hr-HR" sz="1800" b="1" dirty="0"/>
          </a:p>
          <a:p>
            <a:pPr marL="0" indent="0">
              <a:spcBef>
                <a:spcPct val="0"/>
              </a:spcBef>
              <a:buNone/>
              <a:defRPr/>
            </a:pPr>
            <a:endParaRPr lang="hr-HR" sz="19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hr-HR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1704975" lvl="4" indent="-1438275">
              <a:spcBef>
                <a:spcPct val="0"/>
              </a:spcBef>
              <a:buNone/>
              <a:defRPr/>
            </a:pPr>
            <a:endParaRPr lang="hr-HR" sz="1400" i="1" dirty="0"/>
          </a:p>
          <a:p>
            <a:pPr marL="1704975" lvl="4" indent="-1438275" algn="ctr">
              <a:spcBef>
                <a:spcPct val="0"/>
              </a:spcBef>
              <a:buNone/>
              <a:defRPr/>
            </a:pPr>
            <a:endParaRPr lang="hr-HR" sz="1800" b="1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3568" y="2924944"/>
            <a:ext cx="7772400" cy="1635075"/>
            <a:chOff x="0" y="0"/>
            <a:chExt cx="7772400" cy="1635075"/>
          </a:xfrm>
          <a:noFill/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7772400" cy="163507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79818" y="79818"/>
              <a:ext cx="7612764" cy="14754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24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OPERATIVNI PROGRAM </a:t>
              </a: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24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“UČINKOVITI LJUDSKI POTENCIJALI” </a:t>
              </a: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24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ZA RAZDOBLJE 2014.-2020. </a:t>
              </a:r>
              <a:r>
                <a:rPr lang="hr-HR" sz="19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/>
              </a:r>
              <a:br>
                <a:rPr lang="hr-HR" sz="1900" b="1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endParaRPr lang="hr-HR" sz="1900" kern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7" name="Slik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934" y="4840722"/>
            <a:ext cx="3820791" cy="92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3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altLang="sr-Latn-RS" b="1" dirty="0" smtClean="0">
                <a:ea typeface="Verdana" pitchFamily="34" charset="0"/>
                <a:cs typeface="Verdana" pitchFamily="34" charset="0"/>
              </a:rPr>
              <a:t>www.esf.hr</a:t>
            </a:r>
            <a:endParaRPr lang="hr-HR" altLang="sr-Latn-RS" b="1" dirty="0">
              <a:ea typeface="Verdana" pitchFamily="34" charset="0"/>
              <a:cs typeface="Verdana" pitchFamily="34" charset="0"/>
            </a:endParaRPr>
          </a:p>
          <a:p>
            <a:pPr marL="0" indent="0" algn="just">
              <a:buNone/>
            </a:pPr>
            <a:endParaRPr lang="hr-HR" altLang="sr-Latn-RS" sz="1600" b="1" dirty="0" smtClean="0">
              <a:ea typeface="Verdana" pitchFamily="34" charset="0"/>
              <a:cs typeface="Verdana" pitchFamily="34" charset="0"/>
            </a:endParaRPr>
          </a:p>
          <a:p>
            <a:pPr marL="0" indent="0" algn="just">
              <a:buNone/>
            </a:pPr>
            <a:r>
              <a:rPr lang="hr-HR" altLang="sr-Latn-RS" b="1" dirty="0">
                <a:ea typeface="Verdana" pitchFamily="34" charset="0"/>
                <a:cs typeface="Verdana" pitchFamily="34" charset="0"/>
              </a:rPr>
              <a:t>	</a:t>
            </a:r>
            <a:r>
              <a:rPr lang="hr-HR" altLang="sr-Latn-RS" b="1" dirty="0" smtClean="0">
                <a:ea typeface="Verdana" pitchFamily="34" charset="0"/>
                <a:cs typeface="Verdana" pitchFamily="34" charset="0"/>
              </a:rPr>
              <a:t>www.strukturnifondovi.hr</a:t>
            </a:r>
            <a:endParaRPr lang="hr-HR" altLang="sr-Latn-RS" b="1" dirty="0">
              <a:ea typeface="Verdana" pitchFamily="34" charset="0"/>
              <a:cs typeface="Verdana" pitchFamily="34" charset="0"/>
            </a:endParaRPr>
          </a:p>
          <a:p>
            <a:pPr marL="0" indent="0" algn="just">
              <a:buNone/>
            </a:pPr>
            <a:endParaRPr lang="hr-HR" altLang="sr-Latn-RS" sz="1600" b="1" dirty="0" smtClean="0">
              <a:ea typeface="Verdana" pitchFamily="34" charset="0"/>
              <a:cs typeface="Verdana" pitchFamily="34" charset="0"/>
            </a:endParaRPr>
          </a:p>
          <a:p>
            <a:pPr marL="0" indent="0" algn="just">
              <a:buNone/>
            </a:pPr>
            <a:r>
              <a:rPr lang="hr-HR" altLang="sr-Latn-RS" b="1" dirty="0">
                <a:ea typeface="Verdana" pitchFamily="34" charset="0"/>
                <a:cs typeface="Verdana" pitchFamily="34" charset="0"/>
              </a:rPr>
              <a:t>	</a:t>
            </a:r>
            <a:r>
              <a:rPr lang="hr-HR" altLang="sr-Latn-RS" b="1" dirty="0" smtClean="0">
                <a:ea typeface="Verdana" pitchFamily="34" charset="0"/>
                <a:cs typeface="Verdana" pitchFamily="34" charset="0"/>
              </a:rPr>
              <a:t>	www.mrms.hr</a:t>
            </a:r>
            <a:endParaRPr lang="hr-HR" altLang="sr-Latn-RS" b="1" dirty="0">
              <a:ea typeface="Verdana" pitchFamily="34" charset="0"/>
              <a:cs typeface="Verdana" pitchFamily="34" charset="0"/>
            </a:endParaRPr>
          </a:p>
          <a:p>
            <a:pPr marL="0" indent="0" algn="just">
              <a:buNone/>
            </a:pPr>
            <a:endParaRPr lang="hr-HR" altLang="sr-Latn-RS" b="1" i="1" dirty="0" smtClean="0">
              <a:ea typeface="Verdana" pitchFamily="34" charset="0"/>
              <a:cs typeface="Verdana" pitchFamily="34" charset="0"/>
            </a:endParaRPr>
          </a:p>
          <a:p>
            <a:pPr marL="0" indent="0" algn="just">
              <a:buNone/>
            </a:pPr>
            <a:r>
              <a:rPr lang="hr-HR" altLang="sr-Latn-RS" b="1" i="1" dirty="0" smtClean="0">
                <a:ea typeface="Verdana" pitchFamily="34" charset="0"/>
                <a:cs typeface="Verdana" pitchFamily="34" charset="0"/>
              </a:rPr>
              <a:t>						</a:t>
            </a:r>
            <a:r>
              <a:rPr lang="hr-HR" altLang="sr-Latn-RS" sz="5400" b="1" i="1" dirty="0" smtClean="0">
                <a:ea typeface="Verdana" pitchFamily="34" charset="0"/>
                <a:cs typeface="Verdana" pitchFamily="34" charset="0"/>
              </a:rPr>
              <a:t>Hvala!</a:t>
            </a:r>
            <a:endParaRPr lang="hr-HR" altLang="sr-Latn-RS" sz="5400" b="1" i="1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624735" cy="1052736"/>
          </a:xfrm>
        </p:spPr>
        <p:txBody>
          <a:bodyPr>
            <a:noAutofit/>
          </a:bodyPr>
          <a:lstStyle/>
          <a:p>
            <a:r>
              <a:rPr lang="hr-HR" sz="3000" b="1" dirty="0" smtClean="0">
                <a:solidFill>
                  <a:srgbClr val="000E3A"/>
                </a:solidFill>
              </a:rPr>
              <a:t>DODATNE INFORMACIJE</a:t>
            </a:r>
            <a:endParaRPr lang="hr-HR" sz="3000" b="1" dirty="0">
              <a:solidFill>
                <a:srgbClr val="000E3A"/>
              </a:solidFill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21088"/>
            <a:ext cx="3209925" cy="2981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480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Naslov 2"/>
          <p:cNvSpPr>
            <a:spLocks noGrp="1"/>
          </p:cNvSpPr>
          <p:nvPr>
            <p:ph type="title"/>
          </p:nvPr>
        </p:nvSpPr>
        <p:spPr>
          <a:xfrm>
            <a:off x="2267744" y="332656"/>
            <a:ext cx="6624637" cy="10081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NAČELA I CILJEVI ESF-a</a:t>
            </a:r>
            <a:endParaRPr lang="hr-HR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19804" y="1340768"/>
            <a:ext cx="8208912" cy="5655864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hr-HR" sz="1800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hr-HR" sz="1800" dirty="0">
              <a:cs typeface="Times New Roman" pitchFamily="18" charset="0"/>
            </a:endParaRPr>
          </a:p>
          <a:p>
            <a:pPr marL="0" indent="0">
              <a:buNone/>
            </a:pPr>
            <a:endParaRPr lang="hr-HR" sz="1800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hr-HR" sz="1800" dirty="0">
              <a:cs typeface="Times New Roman" pitchFamily="18" charset="0"/>
            </a:endParaRPr>
          </a:p>
          <a:p>
            <a:pPr marL="0" indent="0">
              <a:buNone/>
            </a:pPr>
            <a:endParaRPr lang="hr-HR" sz="1800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hr-HR" sz="1800" dirty="0">
              <a:cs typeface="Times New Roman" pitchFamily="18" charset="0"/>
            </a:endParaRPr>
          </a:p>
          <a:p>
            <a:pPr marL="0" indent="0">
              <a:buNone/>
            </a:pPr>
            <a:endParaRPr lang="hr-HR" sz="1800" dirty="0" smtClean="0">
              <a:cs typeface="Times New Roman" pitchFamily="18" charset="0"/>
            </a:endParaRPr>
          </a:p>
          <a:p>
            <a:pPr marL="0" indent="0" algn="ctr">
              <a:buNone/>
            </a:pPr>
            <a:endParaRPr lang="hr-HR" sz="1800" b="1" dirty="0" smtClean="0">
              <a:solidFill>
                <a:srgbClr val="002395"/>
              </a:solidFill>
              <a:cs typeface="Times New Roman" pitchFamily="18" charset="0"/>
            </a:endParaRPr>
          </a:p>
          <a:p>
            <a:pPr marL="0" indent="0" algn="ctr">
              <a:buNone/>
            </a:pPr>
            <a:endParaRPr lang="hr-HR" sz="1800" b="1" dirty="0" smtClean="0">
              <a:solidFill>
                <a:srgbClr val="002395"/>
              </a:solidFill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hr-HR" sz="1800" b="1" dirty="0" smtClean="0">
                <a:solidFill>
                  <a:srgbClr val="002395"/>
                </a:solidFill>
                <a:cs typeface="Times New Roman" pitchFamily="18" charset="0"/>
              </a:rPr>
              <a:t>STRATEGIJA EUROPA 2020</a:t>
            </a:r>
            <a:endParaRPr lang="hr-HR" sz="1800" b="1" dirty="0">
              <a:solidFill>
                <a:srgbClr val="002395"/>
              </a:solidFill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hr-HR" sz="1800" dirty="0" smtClean="0">
              <a:latin typeface="Calibri" panose="020F0502020204030204" pitchFamily="34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hr-HR" sz="1800" b="1" dirty="0" smtClean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	Pametan rast</a:t>
            </a:r>
            <a:r>
              <a:rPr lang="hr-HR" sz="1800" i="1" dirty="0" smtClean="0">
                <a:latin typeface="Calibri" panose="020F0502020204030204" pitchFamily="34" charset="0"/>
                <a:cs typeface="Times New Roman" pitchFamily="18" charset="0"/>
              </a:rPr>
              <a:t> 	</a:t>
            </a:r>
            <a:r>
              <a:rPr lang="hr-H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Razvijanje ekonomije utemeljene na znanju i inovaciji</a:t>
            </a:r>
          </a:p>
          <a:p>
            <a:pPr marL="0" indent="0">
              <a:buNone/>
            </a:pPr>
            <a:r>
              <a:rPr lang="hr-HR" sz="1800" b="1" dirty="0" smtClean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r>
              <a:rPr lang="hr-HR" sz="1800" b="1" dirty="0" smtClean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r>
              <a:rPr lang="hr-HR" sz="1800" b="1" dirty="0" smtClean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	Održivi rast 	</a:t>
            </a:r>
            <a:r>
              <a:rPr lang="hr-H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Promicanje „zelene”, a time i konkurentnije ekonomije koja 		                   učinkovitije iskorištava svoje resurse</a:t>
            </a:r>
            <a:endParaRPr lang="hr-HR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r-HR" sz="1800" b="1" dirty="0" smtClean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				</a:t>
            </a:r>
          </a:p>
          <a:p>
            <a:pPr marL="0" indent="0">
              <a:buNone/>
            </a:pPr>
            <a:r>
              <a:rPr lang="hr-HR" sz="1800" b="1" dirty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	</a:t>
            </a:r>
            <a:r>
              <a:rPr lang="hr-HR" sz="1800" b="1" dirty="0" err="1" smtClean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Uključiv</a:t>
            </a:r>
            <a:r>
              <a:rPr lang="hr-HR" sz="1800" b="1" dirty="0" smtClean="0">
                <a:solidFill>
                  <a:srgbClr val="002395"/>
                </a:solidFill>
                <a:latin typeface="Calibri" panose="020F0502020204030204" pitchFamily="34" charset="0"/>
                <a:cs typeface="Times New Roman" pitchFamily="18" charset="0"/>
              </a:rPr>
              <a:t> rast</a:t>
            </a:r>
            <a:r>
              <a:rPr lang="hr-HR" sz="2000" i="1" dirty="0" smtClean="0">
                <a:latin typeface="Calibri" panose="020F0502020204030204" pitchFamily="34" charset="0"/>
                <a:cs typeface="Times New Roman" pitchFamily="18" charset="0"/>
              </a:rPr>
              <a:t> 	</a:t>
            </a:r>
            <a:r>
              <a:rPr lang="hr-HR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Njegovanje kompetitivne ekonomije s visokom stopom 			zaposlenosti  koja donosi društvenu i teritorijalnu 				povezanost</a:t>
            </a:r>
            <a:endParaRPr lang="hr-HR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04975" lvl="4" indent="-1438275">
              <a:spcBef>
                <a:spcPct val="0"/>
              </a:spcBef>
              <a:buNone/>
              <a:defRPr/>
            </a:pPr>
            <a:endParaRPr lang="hr-HR" dirty="0"/>
          </a:p>
        </p:txBody>
      </p:sp>
      <p:sp>
        <p:nvSpPr>
          <p:cNvPr id="23" name="TekstniOkvir 22"/>
          <p:cNvSpPr txBox="1"/>
          <p:nvPr/>
        </p:nvSpPr>
        <p:spPr>
          <a:xfrm>
            <a:off x="2852192" y="307734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dirty="0"/>
          </a:p>
        </p:txBody>
      </p:sp>
      <p:sp>
        <p:nvSpPr>
          <p:cNvPr id="31" name="Elipsa 30"/>
          <p:cNvSpPr/>
          <p:nvPr/>
        </p:nvSpPr>
        <p:spPr>
          <a:xfrm>
            <a:off x="958184" y="2115954"/>
            <a:ext cx="1512168" cy="1515782"/>
          </a:xfrm>
          <a:prstGeom prst="ellipse">
            <a:avLst/>
          </a:prstGeom>
          <a:solidFill>
            <a:schemeClr val="bg1">
              <a:lumMod val="65000"/>
              <a:alpha val="6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00" b="1" dirty="0" smtClean="0"/>
              <a:t>ZAPOŠLJAVANJE</a:t>
            </a:r>
            <a:endParaRPr lang="hr-HR" sz="1000" b="1" dirty="0"/>
          </a:p>
        </p:txBody>
      </p:sp>
      <p:sp>
        <p:nvSpPr>
          <p:cNvPr id="37" name="Elipsa 36"/>
          <p:cNvSpPr/>
          <p:nvPr/>
        </p:nvSpPr>
        <p:spPr>
          <a:xfrm>
            <a:off x="2339752" y="2132856"/>
            <a:ext cx="1512168" cy="1515782"/>
          </a:xfrm>
          <a:prstGeom prst="ellipse">
            <a:avLst/>
          </a:prstGeom>
          <a:solidFill>
            <a:srgbClr val="002395">
              <a:alpha val="49000"/>
            </a:srgb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00" b="1" dirty="0" smtClean="0"/>
              <a:t>SOCIJALNA INKLUZIJA</a:t>
            </a:r>
            <a:endParaRPr lang="hr-HR" sz="1000" b="1" dirty="0"/>
          </a:p>
        </p:txBody>
      </p:sp>
      <p:sp>
        <p:nvSpPr>
          <p:cNvPr id="39" name="Elipsa 38"/>
          <p:cNvSpPr/>
          <p:nvPr/>
        </p:nvSpPr>
        <p:spPr>
          <a:xfrm>
            <a:off x="6444208" y="2140191"/>
            <a:ext cx="1512168" cy="1515782"/>
          </a:xfrm>
          <a:prstGeom prst="ellipse">
            <a:avLst/>
          </a:prstGeom>
          <a:solidFill>
            <a:schemeClr val="bg1">
              <a:lumMod val="65000"/>
              <a:alpha val="6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00" b="1" dirty="0"/>
              <a:t>AKTIVNA I ODRŽIVA POLITIKA UKLJUČIVANJA</a:t>
            </a:r>
          </a:p>
        </p:txBody>
      </p:sp>
      <p:sp>
        <p:nvSpPr>
          <p:cNvPr id="40" name="Elipsa 39"/>
          <p:cNvSpPr/>
          <p:nvPr/>
        </p:nvSpPr>
        <p:spPr>
          <a:xfrm>
            <a:off x="5076056" y="2121346"/>
            <a:ext cx="1512168" cy="1515782"/>
          </a:xfrm>
          <a:prstGeom prst="ellipse">
            <a:avLst/>
          </a:prstGeom>
          <a:solidFill>
            <a:srgbClr val="002395">
              <a:alpha val="49000"/>
            </a:srgb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00" b="1" dirty="0"/>
              <a:t>OBRAZOVANJE I CJELOŽIVOTNO UČENJE</a:t>
            </a:r>
          </a:p>
        </p:txBody>
      </p:sp>
      <p:sp>
        <p:nvSpPr>
          <p:cNvPr id="41" name="Elipsa 40"/>
          <p:cNvSpPr/>
          <p:nvPr/>
        </p:nvSpPr>
        <p:spPr>
          <a:xfrm>
            <a:off x="3663125" y="2105836"/>
            <a:ext cx="1512168" cy="1515782"/>
          </a:xfrm>
          <a:prstGeom prst="ellipse">
            <a:avLst/>
          </a:prstGeom>
          <a:solidFill>
            <a:schemeClr val="bg1">
              <a:lumMod val="65000"/>
              <a:alpha val="6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000" b="1" dirty="0"/>
              <a:t>SUZBIJANJE SIROMAŠTVA</a:t>
            </a:r>
          </a:p>
        </p:txBody>
      </p:sp>
      <p:pic>
        <p:nvPicPr>
          <p:cNvPr id="1026" name="Picture 2" descr="C:\Users\mrakic\Downloads\1424465595_circle_next_arrow_disclosure_-128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93096"/>
            <a:ext cx="452659" cy="45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mrakic\Downloads\1424465595_circle_next_arrow_disclosure_-128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157192"/>
            <a:ext cx="452659" cy="45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mrakic\Downloads\1424465595_circle_next_arrow_disclosure_-128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021288"/>
            <a:ext cx="452659" cy="45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8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89138"/>
            <a:ext cx="4762872" cy="4137025"/>
          </a:xfrm>
        </p:spPr>
        <p:txBody>
          <a:bodyPr/>
          <a:lstStyle/>
          <a:p>
            <a:pPr marL="0" lvl="0" indent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buNone/>
              <a:defRPr/>
            </a:pPr>
            <a:r>
              <a:rPr lang="hr-HR" sz="1600" b="1" u="sng" dirty="0">
                <a:cs typeface="Times New Roman" panose="02020603050405020304" pitchFamily="18" charset="0"/>
              </a:rPr>
              <a:t>UKUPNO ESF/IZM sredstva: 1.849.745.469 EUR</a:t>
            </a:r>
          </a:p>
          <a:p>
            <a:pPr marL="0" lvl="0" indent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buNone/>
              <a:defRPr/>
            </a:pPr>
            <a:r>
              <a:rPr lang="hr-HR" sz="1600" b="1" dirty="0">
                <a:cs typeface="Times New Roman" panose="02020603050405020304" pitchFamily="18" charset="0"/>
              </a:rPr>
              <a:t>Prioriteti:</a:t>
            </a:r>
          </a:p>
          <a:p>
            <a:pPr lvl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defRPr/>
            </a:pPr>
            <a:r>
              <a:rPr lang="hr-HR" sz="1600" b="1" dirty="0">
                <a:solidFill>
                  <a:srgbClr val="00B0F0"/>
                </a:solidFill>
                <a:cs typeface="Times New Roman" panose="02020603050405020304" pitchFamily="18" charset="0"/>
              </a:rPr>
              <a:t>1. Visoka zapošljivost i mobilnost radne snage</a:t>
            </a:r>
          </a:p>
          <a:p>
            <a:pPr marL="0" lvl="0" indent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buNone/>
              <a:defRPr/>
            </a:pPr>
            <a:r>
              <a:rPr lang="hr-HR" sz="1600" b="1" dirty="0">
                <a:solidFill>
                  <a:srgbClr val="00B0F0"/>
                </a:solidFill>
                <a:cs typeface="Times New Roman" panose="02020603050405020304" pitchFamily="18" charset="0"/>
              </a:rPr>
              <a:t>	33,26%</a:t>
            </a:r>
          </a:p>
          <a:p>
            <a:pPr lvl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defRPr/>
            </a:pPr>
            <a:r>
              <a:rPr lang="hr-HR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2. Socijalna uključenost</a:t>
            </a:r>
          </a:p>
          <a:p>
            <a:pPr marL="0" lvl="0" indent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buNone/>
              <a:defRPr/>
            </a:pPr>
            <a:r>
              <a:rPr lang="hr-HR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	20,86%</a:t>
            </a:r>
          </a:p>
          <a:p>
            <a:pPr lvl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defRPr/>
            </a:pPr>
            <a:r>
              <a:rPr lang="hr-HR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3. Obrazovanje i cjeloživotno učenje</a:t>
            </a:r>
          </a:p>
          <a:p>
            <a:pPr marL="0" lvl="0" indent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buNone/>
              <a:defRPr/>
            </a:pPr>
            <a:r>
              <a:rPr lang="hr-HR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	28,62%</a:t>
            </a:r>
          </a:p>
          <a:p>
            <a:pPr lvl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defRPr/>
            </a:pPr>
            <a:r>
              <a:rPr lang="hr-HR" sz="1600" b="1" dirty="0">
                <a:solidFill>
                  <a:srgbClr val="7030A0"/>
                </a:solidFill>
                <a:cs typeface="Times New Roman" panose="02020603050405020304" pitchFamily="18" charset="0"/>
              </a:rPr>
              <a:t>4. Dobro upravljanje</a:t>
            </a:r>
          </a:p>
          <a:p>
            <a:pPr marL="0" lvl="0" indent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buNone/>
              <a:defRPr/>
            </a:pPr>
            <a:r>
              <a:rPr lang="hr-HR" sz="1600" b="1" dirty="0">
                <a:solidFill>
                  <a:srgbClr val="7030A0"/>
                </a:solidFill>
                <a:cs typeface="Times New Roman" panose="02020603050405020304" pitchFamily="18" charset="0"/>
              </a:rPr>
              <a:t>	12,17%</a:t>
            </a:r>
          </a:p>
          <a:p>
            <a:pPr lvl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defRPr/>
            </a:pPr>
            <a:r>
              <a:rPr lang="hr-HR" sz="1600" b="1" dirty="0">
                <a:cs typeface="Times New Roman" panose="02020603050405020304" pitchFamily="18" charset="0"/>
              </a:rPr>
              <a:t>5. Tehnička pomoć</a:t>
            </a:r>
          </a:p>
          <a:p>
            <a:pPr marL="0" lvl="0" indent="0" fontAlgn="auto">
              <a:lnSpc>
                <a:spcPct val="120000"/>
              </a:lnSpc>
              <a:spcBef>
                <a:spcPts val="600"/>
              </a:spcBef>
              <a:spcAft>
                <a:spcPts val="100"/>
              </a:spcAft>
              <a:buNone/>
              <a:defRPr/>
            </a:pPr>
            <a:r>
              <a:rPr lang="hr-HR" sz="1600" b="1" dirty="0">
                <a:cs typeface="Times New Roman" panose="02020603050405020304" pitchFamily="18" charset="0"/>
              </a:rPr>
              <a:t>	5,09%</a:t>
            </a:r>
          </a:p>
          <a:p>
            <a:endParaRPr lang="hr-HR" dirty="0"/>
          </a:p>
        </p:txBody>
      </p:sp>
      <p:graphicFrame>
        <p:nvGraphicFramePr>
          <p:cNvPr id="4" name="Grafikon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99887"/>
              </p:ext>
            </p:extLst>
          </p:nvPr>
        </p:nvGraphicFramePr>
        <p:xfrm>
          <a:off x="3995936" y="2662623"/>
          <a:ext cx="5004048" cy="4195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slov 2"/>
          <p:cNvSpPr>
            <a:spLocks noGrp="1"/>
          </p:cNvSpPr>
          <p:nvPr>
            <p:ph type="title"/>
          </p:nvPr>
        </p:nvSpPr>
        <p:spPr>
          <a:xfrm>
            <a:off x="2267744" y="332656"/>
            <a:ext cx="6624637" cy="10081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ALOKACIJE</a:t>
            </a:r>
            <a:endParaRPr lang="hr-HR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8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Povećanje zapošljavanja nezaposlenih 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osoba (naglasak na mjerama APZ)</a:t>
            </a:r>
          </a:p>
          <a:p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Povećanje </a:t>
            </a:r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održivog samozapošljavanja nezaposlenih osoba, posebice 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žena</a:t>
            </a:r>
          </a:p>
          <a:p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Očuvanje radnih mjesta, zadržavanje u zaposlenju radnika koji su proglašeni viškom te jačanje brzog ponovnog zapošljavanja osoba koje su postale nezaposlene nakon što su proglašene 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viškom</a:t>
            </a:r>
          </a:p>
          <a:p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Povećanje zapošljavanja i brze integracije NEET skupine 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 </a:t>
            </a:r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tržište 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rada (ESF i IZM)</a:t>
            </a:r>
          </a:p>
          <a:p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Jačanje kapaciteta lokalnih partnerstava za zapošljavanje i povećanje zaposlenosti najranjivijih skupina na lokalnim tržištima 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rada</a:t>
            </a:r>
          </a:p>
          <a:p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Povećanje dostupnosti i kvalitete javno dostupnih informacija i usluga na tržištu 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rada</a:t>
            </a: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Ciljane skupine: nezaposlene osobe (mladi, žene, dugotrajno </a:t>
            </a: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nezaposleni), osobe u riziku gubitka radnog mjesta, </a:t>
            </a: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zaposlenici institucija na tržištu rada</a:t>
            </a: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Naslov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624638" cy="10087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3000" b="1" dirty="0" smtClean="0">
                <a:solidFill>
                  <a:srgbClr val="000E3A"/>
                </a:solidFill>
              </a:rPr>
              <a:t>VISOKA ZAPOŠLJIVOST I MOBILNOST RADNE SNAGE</a:t>
            </a:r>
            <a:endParaRPr lang="hr-HR" sz="3000" b="1" dirty="0">
              <a:solidFill>
                <a:srgbClr val="000E3A"/>
              </a:solidFill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653136"/>
            <a:ext cx="3240360" cy="2012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5221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Borba protiv siromaštva i socijalne isključenosti kroz promociju integracije na tržište rada i socijalne integracije ranjivih skupina, i borba protiv svih oblika diskriminacije</a:t>
            </a:r>
          </a:p>
          <a:p>
            <a:pPr algn="just"/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Jačanje aktivnog uključivanja kroz implementaciju integriranih projekata za obnovu 5 nerazvijenih pilot područja</a:t>
            </a:r>
          </a:p>
          <a:p>
            <a:pPr algn="just"/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Održivo poboljšanje pristupa zdravstvenoj skrbi u nerazvijenim područjima i za ranjive skupine te promocija zdravlja</a:t>
            </a:r>
          </a:p>
          <a:p>
            <a:pPr algn="just"/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Poboljšanje pristupa visokokvalitetnim socijalnim uslugama, uključujući podršku procesu deinstitucionalizacije</a:t>
            </a:r>
          </a:p>
          <a:p>
            <a:pPr algn="just"/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Povećanje broja i održivosti društvenih poduzeća i njihovih zaposlenika</a:t>
            </a: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Ciljane skupine: nezaposlene osobe (mladi, žene, dugotrajno </a:t>
            </a: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nezaposleni), mladi, osobe s invaliditetom, zaposlenici </a:t>
            </a: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zdravstvenih i socijalnih ustanova, društveni poduzetnici</a:t>
            </a: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326" y="4509119"/>
            <a:ext cx="3237170" cy="256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Naslov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624638" cy="10087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3000" b="1" dirty="0">
                <a:solidFill>
                  <a:srgbClr val="000E3A"/>
                </a:solidFill>
              </a:rPr>
              <a:t>SOCIJALNA UKLJUČENOST</a:t>
            </a:r>
          </a:p>
        </p:txBody>
      </p:sp>
    </p:spTree>
    <p:extLst>
      <p:ext uri="{BB962C8B-B14F-4D97-AF65-F5344CB8AC3E}">
        <p14:creationId xmlns:p14="http://schemas.microsoft.com/office/powerpoint/2010/main" val="1833061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r-HR" sz="1600" b="1" dirty="0">
                <a:solidFill>
                  <a:schemeClr val="tx1"/>
                </a:solidFill>
              </a:rPr>
              <a:t>Poboljšanje kvalitete, relevantnosti i učinkovitosti visokog obrazovanja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Povećanje stope stečenog visokog obrazovanja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Poboljšanje uvjeta rada za hrvatske istraživače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Omogućavanje boljeg pristupa obrazovanju učenicima u nepovoljnom položaju u pred-tercijarnom obrazovanju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Promicanje pristupa cjeloživotnom </a:t>
            </a:r>
            <a:r>
              <a:rPr lang="hr-HR" sz="1600" b="1" dirty="0" smtClean="0">
                <a:solidFill>
                  <a:schemeClr val="tx1"/>
                </a:solidFill>
              </a:rPr>
              <a:t>učenju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Poboljšanje obrazovnog sustava za odrasle i unapređenje vještina i kompetencija odraslih </a:t>
            </a:r>
            <a:r>
              <a:rPr lang="hr-HR" sz="1600" b="1" dirty="0" smtClean="0">
                <a:solidFill>
                  <a:schemeClr val="tx1"/>
                </a:solidFill>
              </a:rPr>
              <a:t>polaznika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Modernizacija ponude strukovnog obrazovanja te podizanje njegove kvalitete</a:t>
            </a:r>
          </a:p>
          <a:p>
            <a:pPr algn="just"/>
            <a:endParaRPr lang="hr-HR" sz="1600" b="1" dirty="0" smtClean="0"/>
          </a:p>
          <a:p>
            <a:pPr marL="0" indent="0" algn="just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Ciljane skupine: korisnici obrazovnih usluga (učenici, studenti,</a:t>
            </a:r>
          </a:p>
          <a:p>
            <a:pPr marL="0" indent="0">
              <a:buNone/>
            </a:pPr>
            <a:r>
              <a:rPr lang="hr-H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drasli polaznici), zaposlenici obrazovnih ustanova, </a:t>
            </a: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znanstvenici</a:t>
            </a: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Naslov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624638" cy="10087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3000" b="1" dirty="0">
                <a:solidFill>
                  <a:srgbClr val="000E3A"/>
                </a:solidFill>
              </a:rPr>
              <a:t>OBRAZOVANJE I CJELOŽIVOTNO UČENJE</a:t>
            </a: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653135"/>
            <a:ext cx="2952328" cy="2214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0582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r-HR" sz="1600" b="1" dirty="0">
                <a:solidFill>
                  <a:schemeClr val="tx1"/>
                </a:solidFill>
              </a:rPr>
              <a:t>Povećanje djelotvornosti i kapaciteta u javnoj upravi kroz poboljšanje pružanja usluga i upravljanja ljudskim potencijalima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Unapređenje kapaciteta i funkcioniranja pravosuđa kroz poboljšanje upravljanja i kompetencija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Razvoj kapaciteta organizacija civilnog društva, osobito udruga i socijalnih partnera, te jačanje civilnog i socijalnog dijaloga radi boljeg upravljanja</a:t>
            </a:r>
          </a:p>
          <a:p>
            <a:pPr marL="0" indent="0" algn="just">
              <a:buNone/>
            </a:pPr>
            <a:endParaRPr lang="hr-HR" sz="1600" b="1" dirty="0" smtClean="0"/>
          </a:p>
          <a:p>
            <a:pPr marL="0" indent="0" algn="just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Ciljane skupine: zaposlenici javne uprave i </a:t>
            </a: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pravosuđa, zaposlenici udruga i </a:t>
            </a:r>
          </a:p>
          <a:p>
            <a:pPr marL="0" indent="0">
              <a:buNone/>
            </a:pPr>
            <a:r>
              <a:rPr lang="hr-H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socijalnih partnera</a:t>
            </a: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Naslov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624638" cy="10087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3000" b="1" dirty="0">
                <a:solidFill>
                  <a:srgbClr val="000E3A"/>
                </a:solidFill>
              </a:rPr>
              <a:t>DOBRO UPRAVLJANJE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680" y="3783950"/>
            <a:ext cx="4783320" cy="2843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2901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Uspostavljen Sustav upravljanja i kontrole</a:t>
            </a:r>
          </a:p>
          <a:p>
            <a:pPr algn="just"/>
            <a:r>
              <a:rPr lang="hr-HR" sz="1600" b="1" dirty="0">
                <a:solidFill>
                  <a:schemeClr val="tx1"/>
                </a:solidFill>
              </a:rPr>
              <a:t>U tijeku poboljšanje kapaciteta tijela u Sustavu upravljanja i </a:t>
            </a:r>
            <a:r>
              <a:rPr lang="hr-HR" sz="1600" b="1" dirty="0" smtClean="0">
                <a:solidFill>
                  <a:schemeClr val="tx1"/>
                </a:solidFill>
              </a:rPr>
              <a:t>kontrole</a:t>
            </a: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Razvijen plan natječaja u svim područjima unutar OP ULJP 2014.-2020.</a:t>
            </a:r>
            <a:endParaRPr lang="hr-HR" sz="1600" b="1" dirty="0">
              <a:solidFill>
                <a:schemeClr val="tx1"/>
              </a:solidFill>
            </a:endParaRP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Intenzivna izrada natječajne dokumentacije</a:t>
            </a: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Uspostavljene procedure za pripremu i provedbu natječaja</a:t>
            </a:r>
            <a:endParaRPr lang="hr-HR" sz="1600" b="1" dirty="0">
              <a:solidFill>
                <a:schemeClr val="tx1"/>
              </a:solidFill>
            </a:endParaRPr>
          </a:p>
          <a:p>
            <a:pPr algn="just"/>
            <a:endParaRPr lang="hr-HR" sz="16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r-HR" sz="1600" b="1" dirty="0" smtClean="0"/>
          </a:p>
          <a:p>
            <a:pPr marL="0" indent="0" algn="just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Naslov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624638" cy="10087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3000" b="1" dirty="0" smtClean="0">
                <a:solidFill>
                  <a:srgbClr val="000E3A"/>
                </a:solidFill>
              </a:rPr>
              <a:t>TRENUTNO STANJE</a:t>
            </a:r>
            <a:endParaRPr lang="hr-HR" sz="3000" b="1" dirty="0">
              <a:solidFill>
                <a:srgbClr val="000E3A"/>
              </a:solidFill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573016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6666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z="1600" b="1" dirty="0">
                <a:solidFill>
                  <a:schemeClr val="tx1"/>
                </a:solidFill>
              </a:rPr>
              <a:t>Pojednostavljenje procedura (smanjenje evaluacijskih koraka i do kraja godine osmišljavanje i odobrenje od strane EK pojednostavljenih troškovnih opcija)</a:t>
            </a:r>
          </a:p>
          <a:p>
            <a:pPr lvl="0"/>
            <a:r>
              <a:rPr lang="hr-HR" sz="1600" b="1" dirty="0">
                <a:solidFill>
                  <a:schemeClr val="tx1"/>
                </a:solidFill>
              </a:rPr>
              <a:t>Pravovremeno informiranje o natječajima koji će se objavljivati (do kraja ožujka lista projekata koji će se objaviti i/ili ugovoriti u 2016. godini bit će na </a:t>
            </a:r>
            <a:r>
              <a:rPr lang="hr-HR" sz="1600" b="1" u="sng" dirty="0">
                <a:solidFill>
                  <a:schemeClr val="tx1"/>
                </a:solidFill>
                <a:hlinkClick r:id="rId2"/>
              </a:rPr>
              <a:t>www.esf.hr</a:t>
            </a:r>
            <a:r>
              <a:rPr lang="hr-HR" sz="1600" b="1" dirty="0">
                <a:solidFill>
                  <a:schemeClr val="tx1"/>
                </a:solidFill>
              </a:rPr>
              <a:t>)</a:t>
            </a:r>
          </a:p>
          <a:p>
            <a:pPr lvl="0"/>
            <a:r>
              <a:rPr lang="hr-HR" sz="1600" b="1" dirty="0">
                <a:solidFill>
                  <a:schemeClr val="tx1"/>
                </a:solidFill>
              </a:rPr>
              <a:t>Konsolidacija Sustava upravljanja i kontrole (osiguranje pojednostavljenja internih procedura, edukacije i osiguranje dovoljnog broja zaposlenih)</a:t>
            </a:r>
          </a:p>
          <a:p>
            <a:r>
              <a:rPr lang="hr-HR" sz="1600" b="1" dirty="0">
                <a:solidFill>
                  <a:schemeClr val="tx1"/>
                </a:solidFill>
              </a:rPr>
              <a:t>Osiguranje pomoći potencijalnim </a:t>
            </a:r>
            <a:r>
              <a:rPr lang="hr-HR" sz="1600" b="1" dirty="0" smtClean="0">
                <a:solidFill>
                  <a:schemeClr val="tx1"/>
                </a:solidFill>
              </a:rPr>
              <a:t>korisnicima </a:t>
            </a:r>
            <a:r>
              <a:rPr lang="hr-HR" sz="1600" b="1" dirty="0">
                <a:solidFill>
                  <a:schemeClr val="tx1"/>
                </a:solidFill>
              </a:rPr>
              <a:t>u pripremi projekata, intenzivnija </a:t>
            </a:r>
            <a:r>
              <a:rPr lang="hr-HR" sz="1600" b="1" dirty="0" smtClean="0">
                <a:solidFill>
                  <a:schemeClr val="tx1"/>
                </a:solidFill>
              </a:rPr>
              <a:t>suradnja </a:t>
            </a:r>
            <a:r>
              <a:rPr lang="hr-HR" sz="1600" b="1" dirty="0">
                <a:solidFill>
                  <a:schemeClr val="tx1"/>
                </a:solidFill>
              </a:rPr>
              <a:t>s terenom i uvažavanje lokalnih </a:t>
            </a:r>
            <a:r>
              <a:rPr lang="hr-HR" sz="1600" b="1" dirty="0" smtClean="0">
                <a:solidFill>
                  <a:schemeClr val="tx1"/>
                </a:solidFill>
              </a:rPr>
              <a:t>potreba, puni </a:t>
            </a:r>
            <a:r>
              <a:rPr lang="hr-HR" sz="1600" b="1" dirty="0">
                <a:solidFill>
                  <a:schemeClr val="tx1"/>
                </a:solidFill>
              </a:rPr>
              <a:t>partnerski pristup!</a:t>
            </a:r>
          </a:p>
          <a:p>
            <a:pPr lvl="0"/>
            <a:r>
              <a:rPr lang="hr-HR" sz="1600" b="1" dirty="0">
                <a:solidFill>
                  <a:schemeClr val="tx1"/>
                </a:solidFill>
              </a:rPr>
              <a:t>Akreditacija sustava i puno </a:t>
            </a:r>
            <a:r>
              <a:rPr lang="hr-HR" sz="1600" b="1" dirty="0" smtClean="0">
                <a:solidFill>
                  <a:schemeClr val="tx1"/>
                </a:solidFill>
              </a:rPr>
              <a:t>iskorištenje </a:t>
            </a:r>
            <a:r>
              <a:rPr lang="hr-HR" sz="1600" b="1" dirty="0">
                <a:solidFill>
                  <a:schemeClr val="tx1"/>
                </a:solidFill>
              </a:rPr>
              <a:t>ESF-a 2007.-2013.</a:t>
            </a: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>
              <a:buNone/>
            </a:pP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Naslov 2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624638" cy="10087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3000" b="1" dirty="0" smtClean="0">
                <a:solidFill>
                  <a:srgbClr val="000E3A"/>
                </a:solidFill>
              </a:rPr>
              <a:t>SLJEDEĆI KORACI</a:t>
            </a:r>
            <a:endParaRPr lang="hr-HR" sz="3000" b="1" dirty="0">
              <a:solidFill>
                <a:srgbClr val="000E3A"/>
              </a:solidFill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510" y="4293096"/>
            <a:ext cx="329739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3245465"/>
      </p:ext>
    </p:extLst>
  </p:cSld>
  <p:clrMapOvr>
    <a:masterClrMapping/>
  </p:clrMapOvr>
</p:sld>
</file>

<file path=ppt/theme/theme1.xml><?xml version="1.0" encoding="utf-8"?>
<a:theme xmlns:a="http://schemas.openxmlformats.org/drawingml/2006/main" name="Strategija DP Zagreb 201506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5719</TotalTime>
  <Words>561</Words>
  <Application>Microsoft Office PowerPoint</Application>
  <PresentationFormat>Prikaz na zaslonu (4:3)</PresentationFormat>
  <Paragraphs>138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1" baseType="lpstr">
      <vt:lpstr>Strategija DP Zagreb 20150610</vt:lpstr>
      <vt:lpstr>PowerPointova prezentacija</vt:lpstr>
      <vt:lpstr>NAČELA I CILJEVI ESF-a</vt:lpstr>
      <vt:lpstr>ALOKACIJE</vt:lpstr>
      <vt:lpstr>VISOKA ZAPOŠLJIVOST I MOBILNOST RADNE SNAGE</vt:lpstr>
      <vt:lpstr>SOCIJALNA UKLJUČENOST</vt:lpstr>
      <vt:lpstr>OBRAZOVANJE I CJELOŽIVOTNO UČENJE</vt:lpstr>
      <vt:lpstr>DOBRO UPRAVLJANJE</vt:lpstr>
      <vt:lpstr>TRENUTNO STANJE</vt:lpstr>
      <vt:lpstr>SLJEDEĆI KORACI</vt:lpstr>
      <vt:lpstr>DODATNE INFORMACIJE</vt:lpstr>
    </vt:vector>
  </TitlesOfParts>
  <Company>mrms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Ivana Šuman</cp:lastModifiedBy>
  <cp:revision>400</cp:revision>
  <cp:lastPrinted>2014-05-21T08:04:26Z</cp:lastPrinted>
  <dcterms:created xsi:type="dcterms:W3CDTF">2012-10-02T09:41:23Z</dcterms:created>
  <dcterms:modified xsi:type="dcterms:W3CDTF">2016-04-20T13:04:52Z</dcterms:modified>
</cp:coreProperties>
</file>